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83" r:id="rId4"/>
    <p:sldId id="277" r:id="rId5"/>
    <p:sldId id="278" r:id="rId6"/>
    <p:sldId id="279" r:id="rId7"/>
    <p:sldId id="280" r:id="rId8"/>
    <p:sldId id="285" r:id="rId9"/>
    <p:sldId id="282" r:id="rId10"/>
    <p:sldId id="281" r:id="rId11"/>
    <p:sldId id="286" r:id="rId12"/>
    <p:sldId id="284" r:id="rId13"/>
    <p:sldId id="275" r:id="rId14"/>
    <p:sldId id="276" r:id="rId15"/>
    <p:sldId id="287" r:id="rId16"/>
  </p:sldIdLst>
  <p:sldSz cx="9144000" cy="6858000" type="screen4x3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2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2B63C9-BB00-4003-9F95-C06FA851B4A9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29E9237-3984-4D3D-8EBB-9433D34193F6}">
      <dgm:prSet phldrT="[Text]"/>
      <dgm:spPr/>
      <dgm:t>
        <a:bodyPr/>
        <a:lstStyle/>
        <a:p>
          <a:r>
            <a:rPr lang="en-US" dirty="0" err="1" smtClean="0"/>
            <a:t>Trung</a:t>
          </a:r>
          <a:r>
            <a:rPr lang="en-US" dirty="0" smtClean="0"/>
            <a:t> </a:t>
          </a:r>
          <a:r>
            <a:rPr lang="en-US" dirty="0" err="1" smtClean="0"/>
            <a:t>tâm</a:t>
          </a:r>
          <a:r>
            <a:rPr lang="en-US" dirty="0" smtClean="0"/>
            <a:t> TTTL</a:t>
          </a:r>
          <a:endParaRPr lang="en-US" dirty="0"/>
        </a:p>
      </dgm:t>
    </dgm:pt>
    <dgm:pt modelId="{7A7681B7-A10C-4408-AA21-F58C499ECD69}" type="parTrans" cxnId="{F9A356AF-A0B5-4D57-B3EA-2A3448600A68}">
      <dgm:prSet/>
      <dgm:spPr/>
      <dgm:t>
        <a:bodyPr/>
        <a:lstStyle/>
        <a:p>
          <a:endParaRPr lang="en-US"/>
        </a:p>
      </dgm:t>
    </dgm:pt>
    <dgm:pt modelId="{A1D7FBD4-CED2-4E88-82DE-39E6658DDD27}" type="sibTrans" cxnId="{F9A356AF-A0B5-4D57-B3EA-2A3448600A68}">
      <dgm:prSet/>
      <dgm:spPr/>
      <dgm:t>
        <a:bodyPr/>
        <a:lstStyle/>
        <a:p>
          <a:endParaRPr lang="en-US"/>
        </a:p>
      </dgm:t>
    </dgm:pt>
    <dgm:pt modelId="{D3A8E4FF-C3D5-41C2-927D-96EA029604BC}">
      <dgm:prSet phldrT="[Text]"/>
      <dgm:spPr/>
      <dgm:t>
        <a:bodyPr/>
        <a:lstStyle/>
        <a:p>
          <a:r>
            <a:rPr lang="en-US" dirty="0" err="1" smtClean="0"/>
            <a:t>Cục</a:t>
          </a:r>
          <a:r>
            <a:rPr lang="en-US" dirty="0" smtClean="0"/>
            <a:t> SHTT</a:t>
          </a:r>
          <a:endParaRPr lang="en-US" dirty="0"/>
        </a:p>
      </dgm:t>
    </dgm:pt>
    <dgm:pt modelId="{67353F81-0D21-4767-B9DE-A4AFC7C1C069}" type="parTrans" cxnId="{3881B613-399E-48F9-8A0E-DDB22DC57C30}">
      <dgm:prSet/>
      <dgm:spPr/>
      <dgm:t>
        <a:bodyPr/>
        <a:lstStyle/>
        <a:p>
          <a:endParaRPr lang="en-US"/>
        </a:p>
      </dgm:t>
    </dgm:pt>
    <dgm:pt modelId="{148C1FCA-635B-4EB4-935A-89C57DAB56DD}" type="sibTrans" cxnId="{3881B613-399E-48F9-8A0E-DDB22DC57C30}">
      <dgm:prSet/>
      <dgm:spPr/>
      <dgm:t>
        <a:bodyPr/>
        <a:lstStyle/>
        <a:p>
          <a:endParaRPr lang="en-US"/>
        </a:p>
      </dgm:t>
    </dgm:pt>
    <dgm:pt modelId="{1425A406-D589-4E3C-9FBE-0DACDB11BB9C}">
      <dgm:prSet phldrT="[Text]"/>
      <dgm:spPr/>
      <dgm:t>
        <a:bodyPr/>
        <a:lstStyle/>
        <a:p>
          <a:r>
            <a:rPr lang="en-US" dirty="0" err="1" smtClean="0"/>
            <a:t>Cán</a:t>
          </a:r>
          <a:r>
            <a:rPr lang="en-US" dirty="0" smtClean="0"/>
            <a:t> </a:t>
          </a:r>
          <a:r>
            <a:rPr lang="en-US" dirty="0" err="1" smtClean="0"/>
            <a:t>bộ</a:t>
          </a:r>
          <a:r>
            <a:rPr lang="en-US" dirty="0" smtClean="0"/>
            <a:t> </a:t>
          </a:r>
          <a:r>
            <a:rPr lang="en-US" dirty="0" err="1" smtClean="0"/>
            <a:t>đăng</a:t>
          </a:r>
          <a:r>
            <a:rPr lang="en-US" dirty="0" smtClean="0"/>
            <a:t> </a:t>
          </a:r>
          <a:r>
            <a:rPr lang="en-US" dirty="0" err="1" smtClean="0"/>
            <a:t>ký</a:t>
          </a:r>
          <a:endParaRPr lang="en-US" dirty="0"/>
        </a:p>
      </dgm:t>
    </dgm:pt>
    <dgm:pt modelId="{FCA039E2-ACCE-4520-BFF5-C523C9DA01F1}" type="parTrans" cxnId="{7BD42BCF-510D-4B76-9A4A-5DF88DFC064E}">
      <dgm:prSet/>
      <dgm:spPr/>
      <dgm:t>
        <a:bodyPr/>
        <a:lstStyle/>
        <a:p>
          <a:endParaRPr lang="en-US"/>
        </a:p>
      </dgm:t>
    </dgm:pt>
    <dgm:pt modelId="{FA3CF6C1-D68B-446A-89B7-2DFA12D2A716}" type="sibTrans" cxnId="{7BD42BCF-510D-4B76-9A4A-5DF88DFC064E}">
      <dgm:prSet/>
      <dgm:spPr/>
      <dgm:t>
        <a:bodyPr/>
        <a:lstStyle/>
        <a:p>
          <a:endParaRPr lang="en-US"/>
        </a:p>
      </dgm:t>
    </dgm:pt>
    <dgm:pt modelId="{E8CE3D10-0F89-4777-9386-295C23A37DA8}" type="pres">
      <dgm:prSet presAssocID="{A42B63C9-BB00-4003-9F95-C06FA851B4A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3B11DEF-7F3C-48F2-B940-4309969B9674}" type="pres">
      <dgm:prSet presAssocID="{329E9237-3984-4D3D-8EBB-9433D34193F6}" presName="node" presStyleLbl="node1" presStyleIdx="0" presStyleCnt="3" custScaleX="2008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9636D8-ACC9-4AAF-A9FD-D00CAF9DE06B}" type="pres">
      <dgm:prSet presAssocID="{A1D7FBD4-CED2-4E88-82DE-39E6658DDD27}" presName="sibTrans" presStyleLbl="sibTrans2D1" presStyleIdx="0" presStyleCnt="3"/>
      <dgm:spPr/>
      <dgm:t>
        <a:bodyPr/>
        <a:lstStyle/>
        <a:p>
          <a:endParaRPr lang="en-US"/>
        </a:p>
      </dgm:t>
    </dgm:pt>
    <dgm:pt modelId="{C5D1DF4D-C8B1-4C5E-A7F6-EB35EF96CDF0}" type="pres">
      <dgm:prSet presAssocID="{A1D7FBD4-CED2-4E88-82DE-39E6658DDD27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0E4A0472-E81E-488A-AC70-D5B7541ADB65}" type="pres">
      <dgm:prSet presAssocID="{D3A8E4FF-C3D5-41C2-927D-96EA029604BC}" presName="node" presStyleLbl="node1" presStyleIdx="1" presStyleCnt="3" custScaleX="170141" custRadScaleRad="146634" custRadScaleInc="-247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815107-C1E3-4CEC-978F-FE6D97CC2267}" type="pres">
      <dgm:prSet presAssocID="{148C1FCA-635B-4EB4-935A-89C57DAB56DD}" presName="sibTrans" presStyleLbl="sibTrans2D1" presStyleIdx="1" presStyleCnt="3"/>
      <dgm:spPr/>
      <dgm:t>
        <a:bodyPr/>
        <a:lstStyle/>
        <a:p>
          <a:endParaRPr lang="en-US"/>
        </a:p>
      </dgm:t>
    </dgm:pt>
    <dgm:pt modelId="{FBA10647-B5A0-47B8-942C-0B3C89DFA8AD}" type="pres">
      <dgm:prSet presAssocID="{148C1FCA-635B-4EB4-935A-89C57DAB56DD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EE25D43E-7181-45BF-A3D2-A33D516D3AEA}" type="pres">
      <dgm:prSet presAssocID="{1425A406-D589-4E3C-9FBE-0DACDB11BB9C}" presName="node" presStyleLbl="node1" presStyleIdx="2" presStyleCnt="3" custScaleX="170103" custRadScaleRad="151784" custRadScaleInc="229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D27EBF-56D5-4E9F-9587-09AB731DEEB2}" type="pres">
      <dgm:prSet presAssocID="{FA3CF6C1-D68B-446A-89B7-2DFA12D2A716}" presName="sibTrans" presStyleLbl="sibTrans2D1" presStyleIdx="2" presStyleCnt="3"/>
      <dgm:spPr/>
      <dgm:t>
        <a:bodyPr/>
        <a:lstStyle/>
        <a:p>
          <a:endParaRPr lang="en-US"/>
        </a:p>
      </dgm:t>
    </dgm:pt>
    <dgm:pt modelId="{38CA12E1-6427-4676-AA87-CBC402014939}" type="pres">
      <dgm:prSet presAssocID="{FA3CF6C1-D68B-446A-89B7-2DFA12D2A716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0891A4AC-E103-48CD-B21D-3408BE60857D}" type="presOf" srcId="{1425A406-D589-4E3C-9FBE-0DACDB11BB9C}" destId="{EE25D43E-7181-45BF-A3D2-A33D516D3AEA}" srcOrd="0" destOrd="0" presId="urn:microsoft.com/office/officeart/2005/8/layout/cycle7"/>
    <dgm:cxn modelId="{D8D5E985-FE98-43B8-8F09-3F0A07CC4A27}" type="presOf" srcId="{148C1FCA-635B-4EB4-935A-89C57DAB56DD}" destId="{FBA10647-B5A0-47B8-942C-0B3C89DFA8AD}" srcOrd="1" destOrd="0" presId="urn:microsoft.com/office/officeart/2005/8/layout/cycle7"/>
    <dgm:cxn modelId="{FE9D1C45-F413-470A-BEB7-9812E3B81D01}" type="presOf" srcId="{D3A8E4FF-C3D5-41C2-927D-96EA029604BC}" destId="{0E4A0472-E81E-488A-AC70-D5B7541ADB65}" srcOrd="0" destOrd="0" presId="urn:microsoft.com/office/officeart/2005/8/layout/cycle7"/>
    <dgm:cxn modelId="{4A3ED731-5C6F-4586-9269-C2C7DA7E5F02}" type="presOf" srcId="{FA3CF6C1-D68B-446A-89B7-2DFA12D2A716}" destId="{68D27EBF-56D5-4E9F-9587-09AB731DEEB2}" srcOrd="0" destOrd="0" presId="urn:microsoft.com/office/officeart/2005/8/layout/cycle7"/>
    <dgm:cxn modelId="{6075A1CB-91EA-43F5-B26A-CDEA18FE2425}" type="presOf" srcId="{329E9237-3984-4D3D-8EBB-9433D34193F6}" destId="{73B11DEF-7F3C-48F2-B940-4309969B9674}" srcOrd="0" destOrd="0" presId="urn:microsoft.com/office/officeart/2005/8/layout/cycle7"/>
    <dgm:cxn modelId="{B79EAA0E-6CE5-42BB-9D57-81A128F68A7E}" type="presOf" srcId="{A1D7FBD4-CED2-4E88-82DE-39E6658DDD27}" destId="{C5D1DF4D-C8B1-4C5E-A7F6-EB35EF96CDF0}" srcOrd="1" destOrd="0" presId="urn:microsoft.com/office/officeart/2005/8/layout/cycle7"/>
    <dgm:cxn modelId="{CB857C45-E8CE-4D9C-86D5-647FEFBC0F11}" type="presOf" srcId="{A1D7FBD4-CED2-4E88-82DE-39E6658DDD27}" destId="{639636D8-ACC9-4AAF-A9FD-D00CAF9DE06B}" srcOrd="0" destOrd="0" presId="urn:microsoft.com/office/officeart/2005/8/layout/cycle7"/>
    <dgm:cxn modelId="{6B37906D-5119-4874-B30A-A73816B4E2E7}" type="presOf" srcId="{FA3CF6C1-D68B-446A-89B7-2DFA12D2A716}" destId="{38CA12E1-6427-4676-AA87-CBC402014939}" srcOrd="1" destOrd="0" presId="urn:microsoft.com/office/officeart/2005/8/layout/cycle7"/>
    <dgm:cxn modelId="{DE43AA3E-6A16-4370-AB3D-9B27B8BA05A5}" type="presOf" srcId="{A42B63C9-BB00-4003-9F95-C06FA851B4A9}" destId="{E8CE3D10-0F89-4777-9386-295C23A37DA8}" srcOrd="0" destOrd="0" presId="urn:microsoft.com/office/officeart/2005/8/layout/cycle7"/>
    <dgm:cxn modelId="{3881B613-399E-48F9-8A0E-DDB22DC57C30}" srcId="{A42B63C9-BB00-4003-9F95-C06FA851B4A9}" destId="{D3A8E4FF-C3D5-41C2-927D-96EA029604BC}" srcOrd="1" destOrd="0" parTransId="{67353F81-0D21-4767-B9DE-A4AFC7C1C069}" sibTransId="{148C1FCA-635B-4EB4-935A-89C57DAB56DD}"/>
    <dgm:cxn modelId="{11B4D14B-6F5E-407E-8D53-66247666E516}" type="presOf" srcId="{148C1FCA-635B-4EB4-935A-89C57DAB56DD}" destId="{C7815107-C1E3-4CEC-978F-FE6D97CC2267}" srcOrd="0" destOrd="0" presId="urn:microsoft.com/office/officeart/2005/8/layout/cycle7"/>
    <dgm:cxn modelId="{F9A356AF-A0B5-4D57-B3EA-2A3448600A68}" srcId="{A42B63C9-BB00-4003-9F95-C06FA851B4A9}" destId="{329E9237-3984-4D3D-8EBB-9433D34193F6}" srcOrd="0" destOrd="0" parTransId="{7A7681B7-A10C-4408-AA21-F58C499ECD69}" sibTransId="{A1D7FBD4-CED2-4E88-82DE-39E6658DDD27}"/>
    <dgm:cxn modelId="{7BD42BCF-510D-4B76-9A4A-5DF88DFC064E}" srcId="{A42B63C9-BB00-4003-9F95-C06FA851B4A9}" destId="{1425A406-D589-4E3C-9FBE-0DACDB11BB9C}" srcOrd="2" destOrd="0" parTransId="{FCA039E2-ACCE-4520-BFF5-C523C9DA01F1}" sibTransId="{FA3CF6C1-D68B-446A-89B7-2DFA12D2A716}"/>
    <dgm:cxn modelId="{9B0761CC-9EA6-4714-BEC8-E43DBA79AE7D}" type="presParOf" srcId="{E8CE3D10-0F89-4777-9386-295C23A37DA8}" destId="{73B11DEF-7F3C-48F2-B940-4309969B9674}" srcOrd="0" destOrd="0" presId="urn:microsoft.com/office/officeart/2005/8/layout/cycle7"/>
    <dgm:cxn modelId="{F0548012-9CC8-45EA-BAFB-B508F0A69E19}" type="presParOf" srcId="{E8CE3D10-0F89-4777-9386-295C23A37DA8}" destId="{639636D8-ACC9-4AAF-A9FD-D00CAF9DE06B}" srcOrd="1" destOrd="0" presId="urn:microsoft.com/office/officeart/2005/8/layout/cycle7"/>
    <dgm:cxn modelId="{F97B3864-774C-42C7-98E3-35F72CF008B9}" type="presParOf" srcId="{639636D8-ACC9-4AAF-A9FD-D00CAF9DE06B}" destId="{C5D1DF4D-C8B1-4C5E-A7F6-EB35EF96CDF0}" srcOrd="0" destOrd="0" presId="urn:microsoft.com/office/officeart/2005/8/layout/cycle7"/>
    <dgm:cxn modelId="{5B3DDEAA-BCEB-4FCD-B0C0-5D91E69A26D5}" type="presParOf" srcId="{E8CE3D10-0F89-4777-9386-295C23A37DA8}" destId="{0E4A0472-E81E-488A-AC70-D5B7541ADB65}" srcOrd="2" destOrd="0" presId="urn:microsoft.com/office/officeart/2005/8/layout/cycle7"/>
    <dgm:cxn modelId="{EF132B76-5BA3-4587-9D5E-A1C5E353BDAC}" type="presParOf" srcId="{E8CE3D10-0F89-4777-9386-295C23A37DA8}" destId="{C7815107-C1E3-4CEC-978F-FE6D97CC2267}" srcOrd="3" destOrd="0" presId="urn:microsoft.com/office/officeart/2005/8/layout/cycle7"/>
    <dgm:cxn modelId="{758E4BC6-955D-4594-BBE5-317A2924C5CA}" type="presParOf" srcId="{C7815107-C1E3-4CEC-978F-FE6D97CC2267}" destId="{FBA10647-B5A0-47B8-942C-0B3C89DFA8AD}" srcOrd="0" destOrd="0" presId="urn:microsoft.com/office/officeart/2005/8/layout/cycle7"/>
    <dgm:cxn modelId="{7275C621-2BA0-4D95-B3BE-A20A5BB45A0C}" type="presParOf" srcId="{E8CE3D10-0F89-4777-9386-295C23A37DA8}" destId="{EE25D43E-7181-45BF-A3D2-A33D516D3AEA}" srcOrd="4" destOrd="0" presId="urn:microsoft.com/office/officeart/2005/8/layout/cycle7"/>
    <dgm:cxn modelId="{1B9B677C-6955-4806-828D-EEF1897D3498}" type="presParOf" srcId="{E8CE3D10-0F89-4777-9386-295C23A37DA8}" destId="{68D27EBF-56D5-4E9F-9587-09AB731DEEB2}" srcOrd="5" destOrd="0" presId="urn:microsoft.com/office/officeart/2005/8/layout/cycle7"/>
    <dgm:cxn modelId="{E52FB69B-302A-4604-81ED-A744EC180245}" type="presParOf" srcId="{68D27EBF-56D5-4E9F-9587-09AB731DEEB2}" destId="{38CA12E1-6427-4676-AA87-CBC402014939}" srcOrd="0" destOrd="0" presId="urn:microsoft.com/office/officeart/2005/8/layout/cycle7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CB68-1722-4C68-ABB8-57B182EB31B9}" type="datetimeFigureOut">
              <a:rPr lang="en-US" smtClean="0"/>
              <a:pPr/>
              <a:t>05/19/2016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484DA-7ACD-45E9-9D6A-1CEB7F3F4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CB68-1722-4C68-ABB8-57B182EB31B9}" type="datetimeFigureOut">
              <a:rPr lang="en-US" smtClean="0"/>
              <a:pPr/>
              <a:t>05/19/2016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484DA-7ACD-45E9-9D6A-1CEB7F3F4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CB68-1722-4C68-ABB8-57B182EB31B9}" type="datetimeFigureOut">
              <a:rPr lang="en-US" smtClean="0"/>
              <a:pPr/>
              <a:t>05/19/2016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484DA-7ACD-45E9-9D6A-1CEB7F3F4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CB68-1722-4C68-ABB8-57B182EB31B9}" type="datetimeFigureOut">
              <a:rPr lang="en-US" smtClean="0"/>
              <a:pPr/>
              <a:t>05/19/2016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484DA-7ACD-45E9-9D6A-1CEB7F3F4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CB68-1722-4C68-ABB8-57B182EB31B9}" type="datetimeFigureOut">
              <a:rPr lang="en-US" smtClean="0"/>
              <a:pPr/>
              <a:t>05/19/2016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484DA-7ACD-45E9-9D6A-1CEB7F3F4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CB68-1722-4C68-ABB8-57B182EB31B9}" type="datetimeFigureOut">
              <a:rPr lang="en-US" smtClean="0"/>
              <a:pPr/>
              <a:t>05/19/2016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484DA-7ACD-45E9-9D6A-1CEB7F3F4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CB68-1722-4C68-ABB8-57B182EB31B9}" type="datetimeFigureOut">
              <a:rPr lang="en-US" smtClean="0"/>
              <a:pPr/>
              <a:t>05/19/2016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484DA-7ACD-45E9-9D6A-1CEB7F3F4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CB68-1722-4C68-ABB8-57B182EB31B9}" type="datetimeFigureOut">
              <a:rPr lang="en-US" smtClean="0"/>
              <a:pPr/>
              <a:t>05/19/2016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484DA-7ACD-45E9-9D6A-1CEB7F3F4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CB68-1722-4C68-ABB8-57B182EB31B9}" type="datetimeFigureOut">
              <a:rPr lang="en-US" smtClean="0"/>
              <a:pPr/>
              <a:t>05/19/2016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484DA-7ACD-45E9-9D6A-1CEB7F3F4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CB68-1722-4C68-ABB8-57B182EB31B9}" type="datetimeFigureOut">
              <a:rPr lang="en-US" smtClean="0"/>
              <a:pPr/>
              <a:t>05/19/2016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484DA-7ACD-45E9-9D6A-1CEB7F3F4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CB68-1722-4C68-ABB8-57B182EB31B9}" type="datetimeFigureOut">
              <a:rPr lang="en-US" smtClean="0"/>
              <a:pPr/>
              <a:t>05/19/2016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484DA-7ACD-45E9-9D6A-1CEB7F3F4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FDCB68-1722-4C68-ABB8-57B182EB31B9}" type="datetimeFigureOut">
              <a:rPr lang="en-US" smtClean="0"/>
              <a:pPr/>
              <a:t>05/19/2016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484DA-7ACD-45E9-9D6A-1CEB7F3F4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iplib.noip.gov.vn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895600"/>
            <a:ext cx="9144000" cy="1470025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HỘI THẢO</a:t>
            </a:r>
            <a:br>
              <a:rPr lang="en-US" b="1" dirty="0" smtClean="0">
                <a:latin typeface="Arial" pitchFamily="34" charset="0"/>
                <a:cs typeface="Arial" pitchFamily="34" charset="0"/>
              </a:rPr>
            </a:br>
            <a:r>
              <a:rPr lang="en-US" sz="4200" b="1" dirty="0" smtClean="0">
                <a:latin typeface="Arial" pitchFamily="34" charset="0"/>
                <a:cs typeface="Arial" pitchFamily="34" charset="0"/>
              </a:rPr>
              <a:t>HỖ TRỢ ĐĂNG KÝ SỞ HỮU TRÍ TUỆ</a:t>
            </a:r>
            <a:endParaRPr lang="en-US" sz="4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334000"/>
            <a:ext cx="6400800" cy="685800"/>
          </a:xfrm>
        </p:spPr>
        <p:txBody>
          <a:bodyPr/>
          <a:lstStyle/>
          <a:p>
            <a:r>
              <a:rPr lang="en-US" b="1" dirty="0" err="1" smtClean="0"/>
              <a:t>Hà</a:t>
            </a:r>
            <a:r>
              <a:rPr lang="en-US" b="1" dirty="0" smtClean="0"/>
              <a:t> </a:t>
            </a:r>
            <a:r>
              <a:rPr lang="en-US" b="1" dirty="0" err="1" smtClean="0"/>
              <a:t>Nội</a:t>
            </a:r>
            <a:r>
              <a:rPr lang="en-US" b="1" dirty="0" smtClean="0"/>
              <a:t>, 19-5-2016</a:t>
            </a:r>
            <a:endParaRPr lang="en-US" b="1" dirty="0"/>
          </a:p>
        </p:txBody>
      </p:sp>
      <p:pic>
        <p:nvPicPr>
          <p:cNvPr id="11" name="Picture 10" descr="VAST-logo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533400"/>
            <a:ext cx="2819399" cy="12583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304800" y="1600200"/>
            <a:ext cx="3276600" cy="6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Trung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tâm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b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</a:b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Thông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tin –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Tư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liệu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562600" y="1524000"/>
            <a:ext cx="3581400" cy="6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Ban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Ứng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dụng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và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b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</a:b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Triển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khai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công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nghệ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 l="1176" t="15625" r="19412"/>
          <a:stretch>
            <a:fillRect/>
          </a:stretch>
        </p:blipFill>
        <p:spPr bwMode="auto">
          <a:xfrm>
            <a:off x="152400" y="1295400"/>
            <a:ext cx="8763000" cy="52578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6" name="Oval 5"/>
          <p:cNvSpPr/>
          <p:nvPr/>
        </p:nvSpPr>
        <p:spPr>
          <a:xfrm>
            <a:off x="5715000" y="5715000"/>
            <a:ext cx="2133600" cy="5334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err="1" smtClean="0"/>
              <a:t>Khai</a:t>
            </a:r>
            <a:r>
              <a:rPr lang="en-US" dirty="0" smtClean="0"/>
              <a:t> </a:t>
            </a:r>
            <a:r>
              <a:rPr lang="en-US" dirty="0" err="1" smtClean="0"/>
              <a:t>thác</a:t>
            </a:r>
            <a:r>
              <a:rPr lang="en-US" dirty="0" smtClean="0"/>
              <a:t> </a:t>
            </a:r>
            <a:r>
              <a:rPr lang="en-US" dirty="0" err="1" smtClean="0"/>
              <a:t>nguồn</a:t>
            </a:r>
            <a:r>
              <a:rPr lang="en-US" dirty="0" smtClean="0"/>
              <a:t> tin SHTT </a:t>
            </a:r>
            <a:r>
              <a:rPr lang="en-US" dirty="0" err="1" smtClean="0"/>
              <a:t>nước</a:t>
            </a:r>
            <a:r>
              <a:rPr lang="en-US" dirty="0" smtClean="0"/>
              <a:t> </a:t>
            </a:r>
            <a:r>
              <a:rPr lang="en-US" dirty="0" err="1" smtClean="0"/>
              <a:t>ngoài</a:t>
            </a:r>
            <a:endParaRPr lang="en-US" dirty="0" smtClean="0"/>
          </a:p>
        </p:txBody>
      </p:sp>
      <p:sp>
        <p:nvSpPr>
          <p:cNvPr id="5" name="Oval 4"/>
          <p:cNvSpPr/>
          <p:nvPr/>
        </p:nvSpPr>
        <p:spPr>
          <a:xfrm>
            <a:off x="76200" y="2133600"/>
            <a:ext cx="4495800" cy="4572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Nhập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từ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khóa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tìm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kiếm</a:t>
            </a:r>
            <a:r>
              <a:rPr lang="en-US" dirty="0" smtClean="0">
                <a:solidFill>
                  <a:srgbClr val="FF0000"/>
                </a:solidFill>
              </a:rPr>
              <a:t> patent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err="1" smtClean="0"/>
              <a:t>Khai</a:t>
            </a:r>
            <a:r>
              <a:rPr lang="en-US" dirty="0" smtClean="0"/>
              <a:t> </a:t>
            </a:r>
            <a:r>
              <a:rPr lang="en-US" dirty="0" err="1" smtClean="0"/>
              <a:t>thác</a:t>
            </a:r>
            <a:r>
              <a:rPr lang="en-US" dirty="0" smtClean="0"/>
              <a:t> </a:t>
            </a:r>
            <a:r>
              <a:rPr lang="en-US" dirty="0" err="1" smtClean="0"/>
              <a:t>nguồn</a:t>
            </a:r>
            <a:r>
              <a:rPr lang="en-US" dirty="0" smtClean="0"/>
              <a:t> tin SHTT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nước</a:t>
            </a:r>
            <a:endParaRPr lang="en-US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5882" t="14583" r="7059"/>
          <a:stretch>
            <a:fillRect/>
          </a:stretch>
        </p:blipFill>
        <p:spPr bwMode="auto">
          <a:xfrm>
            <a:off x="152400" y="1447800"/>
            <a:ext cx="8802030" cy="48768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err="1" smtClean="0"/>
              <a:t>Khai</a:t>
            </a:r>
            <a:r>
              <a:rPr lang="en-US" dirty="0" smtClean="0"/>
              <a:t> </a:t>
            </a:r>
            <a:r>
              <a:rPr lang="en-US" dirty="0" err="1" smtClean="0"/>
              <a:t>thác</a:t>
            </a:r>
            <a:r>
              <a:rPr lang="en-US" dirty="0" smtClean="0"/>
              <a:t> </a:t>
            </a:r>
            <a:r>
              <a:rPr lang="en-US" dirty="0" err="1" smtClean="0"/>
              <a:t>nguồn</a:t>
            </a:r>
            <a:r>
              <a:rPr lang="en-US" dirty="0" smtClean="0"/>
              <a:t> tin SHTT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nước</a:t>
            </a:r>
            <a:endParaRPr lang="en-US" dirty="0" smtClean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dirty="0" err="1" smtClean="0"/>
              <a:t>Thư</a:t>
            </a:r>
            <a:r>
              <a:rPr lang="en-US" dirty="0" smtClean="0"/>
              <a:t> </a:t>
            </a:r>
            <a:r>
              <a:rPr lang="en-US" dirty="0" err="1" smtClean="0"/>
              <a:t>viện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SHCN The Industrial Property Digital Library (</a:t>
            </a:r>
            <a:r>
              <a:rPr lang="en-US" dirty="0" smtClean="0">
                <a:hlinkClick r:id="rId2"/>
              </a:rPr>
              <a:t>http://iplib.noip.gov.vn/</a:t>
            </a:r>
            <a:r>
              <a:rPr lang="en-US" dirty="0" smtClean="0"/>
              <a:t>)</a:t>
            </a:r>
          </a:p>
          <a:p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t="14583" r="29412" b="27083"/>
          <a:stretch>
            <a:fillRect/>
          </a:stretch>
        </p:blipFill>
        <p:spPr bwMode="auto">
          <a:xfrm>
            <a:off x="457200" y="2819400"/>
            <a:ext cx="8305800" cy="3876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>
            <a:normAutofit/>
          </a:bodyPr>
          <a:lstStyle/>
          <a:p>
            <a:r>
              <a:rPr lang="en-US" dirty="0" err="1" smtClean="0"/>
              <a:t>Nguồn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SHTT </a:t>
            </a:r>
            <a:r>
              <a:rPr lang="en-US" dirty="0" err="1" smtClean="0"/>
              <a:t>tại</a:t>
            </a:r>
            <a:r>
              <a:rPr lang="en-US" dirty="0" smtClean="0"/>
              <a:t> </a:t>
            </a:r>
            <a:r>
              <a:rPr lang="en-US" i="1" dirty="0" smtClean="0"/>
              <a:t>ISI.VAST.VN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7059" t="1554" r="8235"/>
          <a:stretch>
            <a:fillRect/>
          </a:stretch>
        </p:blipFill>
        <p:spPr bwMode="auto">
          <a:xfrm>
            <a:off x="563136" y="1371600"/>
            <a:ext cx="7895064" cy="51816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 l="12017" t="44792" r="61093" b="29166"/>
          <a:stretch>
            <a:fillRect/>
          </a:stretch>
        </p:blipFill>
        <p:spPr bwMode="auto">
          <a:xfrm>
            <a:off x="5638800" y="4170759"/>
            <a:ext cx="2667000" cy="1458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Hỗ</a:t>
            </a:r>
            <a:r>
              <a:rPr lang="en-US" dirty="0" smtClean="0"/>
              <a:t> </a:t>
            </a:r>
            <a:r>
              <a:rPr lang="en-US" dirty="0" err="1" smtClean="0"/>
              <a:t>trợ</a:t>
            </a:r>
            <a:r>
              <a:rPr lang="en-US" dirty="0" smtClean="0"/>
              <a:t> </a:t>
            </a:r>
            <a:r>
              <a:rPr lang="en-US" dirty="0" err="1" smtClean="0"/>
              <a:t>đăng</a:t>
            </a:r>
            <a:r>
              <a:rPr lang="en-US" dirty="0" smtClean="0"/>
              <a:t> </a:t>
            </a:r>
            <a:r>
              <a:rPr lang="en-US" dirty="0" err="1" smtClean="0"/>
              <a:t>ký</a:t>
            </a:r>
            <a:r>
              <a:rPr lang="en-US" dirty="0" smtClean="0"/>
              <a:t> SHTT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Hướng</a:t>
            </a:r>
            <a:r>
              <a:rPr lang="en-US" dirty="0" smtClean="0"/>
              <a:t> </a:t>
            </a:r>
            <a:r>
              <a:rPr lang="en-US" dirty="0" err="1" smtClean="0"/>
              <a:t>dẫn</a:t>
            </a:r>
            <a:r>
              <a:rPr lang="en-US" dirty="0" smtClean="0"/>
              <a:t> </a:t>
            </a:r>
            <a:r>
              <a:rPr lang="en-US" dirty="0" err="1" smtClean="0"/>
              <a:t>lập</a:t>
            </a:r>
            <a:r>
              <a:rPr lang="en-US" dirty="0" smtClean="0"/>
              <a:t>/</a:t>
            </a:r>
            <a:r>
              <a:rPr lang="en-US" dirty="0" err="1" smtClean="0"/>
              <a:t>gửi</a:t>
            </a:r>
            <a:r>
              <a:rPr lang="en-US" dirty="0" smtClean="0"/>
              <a:t> </a:t>
            </a:r>
            <a:r>
              <a:rPr lang="en-US" dirty="0" err="1" smtClean="0"/>
              <a:t>hồ</a:t>
            </a:r>
            <a:r>
              <a:rPr lang="en-US" dirty="0" smtClean="0"/>
              <a:t> </a:t>
            </a:r>
            <a:r>
              <a:rPr lang="en-US" dirty="0" err="1" smtClean="0"/>
              <a:t>sơ</a:t>
            </a:r>
            <a:r>
              <a:rPr lang="en-US" dirty="0" smtClean="0"/>
              <a:t> </a:t>
            </a:r>
            <a:r>
              <a:rPr lang="en-US" dirty="0" err="1" smtClean="0"/>
              <a:t>đăng</a:t>
            </a:r>
            <a:r>
              <a:rPr lang="en-US" dirty="0" smtClean="0"/>
              <a:t> </a:t>
            </a:r>
            <a:r>
              <a:rPr lang="en-US" dirty="0" err="1" smtClean="0"/>
              <a:t>ký</a:t>
            </a:r>
            <a:endParaRPr lang="en-US" dirty="0" smtClean="0"/>
          </a:p>
          <a:p>
            <a:r>
              <a:rPr lang="en-US" dirty="0" smtClean="0"/>
              <a:t>Theo </a:t>
            </a:r>
            <a:r>
              <a:rPr lang="en-US" dirty="0" err="1" smtClean="0"/>
              <a:t>dõi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xử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quá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đăng</a:t>
            </a:r>
            <a:r>
              <a:rPr lang="en-US" dirty="0" smtClean="0"/>
              <a:t> </a:t>
            </a:r>
            <a:r>
              <a:rPr lang="en-US" dirty="0" err="1" smtClean="0"/>
              <a:t>ký</a:t>
            </a:r>
            <a:endParaRPr lang="en-US" dirty="0" smtClean="0"/>
          </a:p>
          <a:p>
            <a:r>
              <a:rPr lang="en-US" dirty="0" err="1" smtClean="0"/>
              <a:t>Phối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giữa</a:t>
            </a:r>
            <a:r>
              <a:rPr lang="en-US" dirty="0" smtClean="0"/>
              <a:t> </a:t>
            </a:r>
            <a:r>
              <a:rPr lang="en-US" dirty="0" err="1" smtClean="0"/>
              <a:t>Trung</a:t>
            </a:r>
            <a:r>
              <a:rPr lang="en-US" dirty="0" smtClean="0"/>
              <a:t> </a:t>
            </a:r>
            <a:r>
              <a:rPr lang="en-US" dirty="0" err="1" smtClean="0"/>
              <a:t>tâm</a:t>
            </a:r>
            <a:r>
              <a:rPr lang="en-US" dirty="0" smtClean="0"/>
              <a:t> TTTL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Cục</a:t>
            </a:r>
            <a:r>
              <a:rPr lang="en-US" dirty="0" smtClean="0"/>
              <a:t> SHTT</a:t>
            </a:r>
          </a:p>
          <a:p>
            <a:pPr>
              <a:buNone/>
            </a:pPr>
            <a:endParaRPr lang="en-US" dirty="0" smtClean="0"/>
          </a:p>
        </p:txBody>
      </p:sp>
      <p:graphicFrame>
        <p:nvGraphicFramePr>
          <p:cNvPr id="10" name="Diagram 9"/>
          <p:cNvGraphicFramePr/>
          <p:nvPr/>
        </p:nvGraphicFramePr>
        <p:xfrm>
          <a:off x="838200" y="3378200"/>
          <a:ext cx="7620000" cy="325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4600"/>
            <a:ext cx="8229600" cy="1143000"/>
          </a:xfrm>
        </p:spPr>
        <p:txBody>
          <a:bodyPr/>
          <a:lstStyle/>
          <a:p>
            <a:r>
              <a:rPr lang="en-US" dirty="0" err="1" smtClean="0"/>
              <a:t>Xin</a:t>
            </a:r>
            <a:r>
              <a:rPr lang="en-US" dirty="0" smtClean="0"/>
              <a:t> </a:t>
            </a:r>
            <a:r>
              <a:rPr lang="en-US" dirty="0" err="1" smtClean="0"/>
              <a:t>cảm</a:t>
            </a:r>
            <a:r>
              <a:rPr lang="en-US" dirty="0" smtClean="0"/>
              <a:t> </a:t>
            </a:r>
            <a:r>
              <a:rPr lang="en-US" dirty="0" err="1" smtClean="0"/>
              <a:t>ơn</a:t>
            </a:r>
            <a:r>
              <a:rPr lang="en-US" dirty="0" smtClean="0"/>
              <a:t> 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CHƯƠNG TRÌNH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52401" y="1295402"/>
          <a:ext cx="8763000" cy="5335390"/>
        </p:xfrm>
        <a:graphic>
          <a:graphicData uri="http://schemas.openxmlformats.org/drawingml/2006/table">
            <a:tbl>
              <a:tblPr/>
              <a:tblGrid>
                <a:gridCol w="1306763"/>
                <a:gridCol w="3459079"/>
                <a:gridCol w="3997158"/>
              </a:tblGrid>
              <a:tr h="310459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Thời</a:t>
                      </a:r>
                      <a:r>
                        <a:rPr lang="en-US" sz="16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gian</a:t>
                      </a:r>
                      <a:endParaRPr lang="en-US" sz="16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1" marR="47041" marT="23316" marB="11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Nội dung</a:t>
                      </a:r>
                      <a:endParaRPr lang="en-US" sz="1600" b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1" marR="47041" marT="23316" marB="11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Người thực hiện</a:t>
                      </a:r>
                      <a:endParaRPr lang="en-US" sz="16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1" marR="47041" marT="23316" marB="11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007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09:05 </a:t>
                      </a:r>
                      <a:r>
                        <a:rPr lang="en-US" sz="16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09:35</a:t>
                      </a:r>
                      <a:endParaRPr lang="en-US" sz="16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1" marR="47041" marT="23316" marB="118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dirty="0" err="1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Hoạt</a:t>
                      </a:r>
                      <a:r>
                        <a:rPr lang="en-US" sz="1600" b="0" baseline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baseline="0" dirty="0" err="1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động</a:t>
                      </a:r>
                      <a:r>
                        <a:rPr lang="en-US" sz="1600" b="0" baseline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đăng</a:t>
                      </a:r>
                      <a:r>
                        <a:rPr lang="en-US" sz="1600" b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ký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Sở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hữu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trí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tuệ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ở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Viện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Hàn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lâm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KHCNVN</a:t>
                      </a:r>
                      <a:endParaRPr lang="en-US" sz="1600" b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1" marR="47041" marT="23316" marB="11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PGS.TS. Phan Tiến Dũng, Phó Trưởng Ban Ứng dụng và Triển khai công nghệ</a:t>
                      </a:r>
                      <a:endParaRPr lang="en-US" sz="16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1" marR="47041" marT="23316" marB="11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15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09:35 – 09:50</a:t>
                      </a:r>
                      <a:endParaRPr lang="en-US" sz="16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1" marR="47041" marT="23316" marB="118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Triển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khai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hoạt</a:t>
                      </a:r>
                      <a:r>
                        <a:rPr lang="en-US" sz="1600" b="0" baseline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baseline="0" dirty="0" err="1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động</a:t>
                      </a:r>
                      <a:r>
                        <a:rPr lang="en-US" sz="1600" b="0" baseline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Văn</a:t>
                      </a:r>
                      <a:r>
                        <a:rPr lang="en-US" sz="1600" b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phòng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SHTT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hỗ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trợ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đăng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ký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sáng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chế</a:t>
                      </a:r>
                      <a:endParaRPr lang="en-US" sz="1600" b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041" marR="47041" marT="23316" marB="11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PGS.TS </a:t>
                      </a: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Nguyễn</a:t>
                      </a: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Hồng</a:t>
                      </a: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Quang</a:t>
                      </a: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16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1" marR="47041" marT="23316" marB="11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007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09:50 – 10:05</a:t>
                      </a:r>
                      <a:endParaRPr lang="en-US" sz="16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1" marR="47041" marT="23316" marB="118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Quy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trình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và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thủ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tục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đăng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ký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Sở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hữu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trí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tuệ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1600" b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1" marR="47041" marT="23316" marB="11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Đỗ Văn Thành, Trưởng phòng Thông tin SHCN, Trung tâm TTTL</a:t>
                      </a:r>
                      <a:endParaRPr lang="en-US" sz="16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1" marR="47041" marT="23316" marB="11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04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10:05 – 10:30</a:t>
                      </a:r>
                      <a:endParaRPr lang="en-US" sz="16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1" marR="47041" marT="23316" marB="118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dirty="0" err="1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Giải</a:t>
                      </a:r>
                      <a:r>
                        <a:rPr lang="en-US" sz="1600" b="0" baseline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baseline="0" dirty="0" err="1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lao</a:t>
                      </a:r>
                      <a:r>
                        <a:rPr lang="en-US" sz="1600" b="0" baseline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- </a:t>
                      </a:r>
                      <a:r>
                        <a:rPr lang="en-US" sz="1600" b="0" dirty="0" err="1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Tiệc</a:t>
                      </a:r>
                      <a:r>
                        <a:rPr lang="en-US" sz="1600" b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trà</a:t>
                      </a:r>
                      <a:endParaRPr lang="en-US" sz="1600" b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1" marR="47041" marT="23316" marB="11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4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1" marR="47041" marT="23316" marB="11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777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10:30 – 10:45</a:t>
                      </a:r>
                      <a:endParaRPr lang="en-US" sz="16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1" marR="47041" marT="23316" marB="118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Một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số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kinh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nghiệm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đăng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ký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bằng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sáng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chế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và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giải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pháp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hữu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ích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của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Viện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Hóa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học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các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hợp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chất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thiên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nhiên</a:t>
                      </a:r>
                      <a:endParaRPr lang="en-US" sz="1600" b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1" marR="47041" marT="23316" marB="11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PGS.TS. Nguyễn Mạnh Cường, Phó Viện trưởng Viện Hóa học các hợp chất thiên nhiên</a:t>
                      </a:r>
                      <a:endParaRPr lang="en-US" sz="16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1" marR="47041" marT="23316" marB="11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777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10:45 – 11:00</a:t>
                      </a:r>
                      <a:endParaRPr lang="en-US" sz="16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1" marR="47041" marT="23316" marB="118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Một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số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kinh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nghiệm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đăng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ký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SHTT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cho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kết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quả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nghiên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cứu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ứng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dụng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vật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liệu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nano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carbon</a:t>
                      </a:r>
                      <a:endParaRPr lang="en-US" sz="1600" b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1" marR="47041" marT="23316" marB="11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TS.  </a:t>
                      </a: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Bùi</a:t>
                      </a: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Hùng</a:t>
                      </a: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Thắng</a:t>
                      </a: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Viện</a:t>
                      </a: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Khoa</a:t>
                      </a: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học</a:t>
                      </a: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vật</a:t>
                      </a: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liệu</a:t>
                      </a:r>
                      <a:endParaRPr lang="en-US" sz="16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1" marR="47041" marT="23316" marB="11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777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11:00 – 11:30</a:t>
                      </a:r>
                      <a:endParaRPr lang="en-US" sz="16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1" marR="47041" marT="23316" marB="118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Trao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đổi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về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một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số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thiếu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sót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trong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nộp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đơn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đăng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ký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sáng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chế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và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cách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khắc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phục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en-US" sz="1600" b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1" marR="47041" marT="23316" marB="11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ThS</a:t>
                      </a: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Nguyễn</a:t>
                      </a: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Tuấn</a:t>
                      </a: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Hưng</a:t>
                      </a: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Thẩm</a:t>
                      </a: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định</a:t>
                      </a: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viên</a:t>
                      </a: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sáng</a:t>
                      </a: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chế</a:t>
                      </a: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Cục</a:t>
                      </a: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Sở</a:t>
                      </a: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hữu</a:t>
                      </a: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trí</a:t>
                      </a: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tuệ</a:t>
                      </a:r>
                      <a:endParaRPr lang="en-US" sz="16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1" marR="47041" marT="23316" marB="11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980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11:30 – 12:00</a:t>
                      </a:r>
                      <a:endParaRPr lang="en-US" sz="16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1" marR="47041" marT="23316" marB="118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Thảo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luận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en-US" sz="1600" b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US" sz="1600" b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US" sz="1600" b="0" dirty="0" err="1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Kết</a:t>
                      </a:r>
                      <a:r>
                        <a:rPr lang="en-US" sz="1600" b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luận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Hội</a:t>
                      </a:r>
                      <a:r>
                        <a:rPr lang="en-US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thảo</a:t>
                      </a:r>
                      <a:endParaRPr lang="en-US" sz="1600" b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1" marR="47041" marT="23316" marB="11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PGS.TS </a:t>
                      </a: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Nguyễn</a:t>
                      </a: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Hồng</a:t>
                      </a:r>
                      <a:r>
                        <a:rPr lang="en-US" sz="16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Quang</a:t>
                      </a:r>
                      <a:endParaRPr lang="en-US" sz="16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1" marR="47041" marT="23316" marB="1186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219200"/>
            <a:ext cx="9144000" cy="1470025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Triển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khai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hoạt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động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Văn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phòng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 SHTT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hỗ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trợ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đăng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ký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sáng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chế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3330575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Nguyễn</a:t>
            </a:r>
            <a:r>
              <a:rPr kumimoji="0" lang="en-US" sz="240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 </a:t>
            </a:r>
            <a:r>
              <a:rPr kumimoji="0" lang="en-US" sz="2400" i="0" u="none" strike="noStrike" kern="1200" cap="none" spc="0" normalizeH="0" noProof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Hồng</a:t>
            </a:r>
            <a:r>
              <a:rPr kumimoji="0" lang="en-US" sz="240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 </a:t>
            </a:r>
            <a:r>
              <a:rPr kumimoji="0" lang="en-US" sz="2400" i="0" u="none" strike="noStrike" kern="1200" cap="none" spc="0" normalizeH="0" noProof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Quang</a:t>
            </a:r>
            <a:r>
              <a:rPr kumimoji="0" lang="en-US" sz="240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/>
            </a:r>
            <a:br>
              <a:rPr kumimoji="0" lang="en-US" sz="240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</a:br>
            <a:r>
              <a:rPr kumimoji="0" lang="en-US" sz="2400" i="0" u="none" strike="noStrike" kern="1200" cap="none" spc="0" normalizeH="0" noProof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Trung</a:t>
            </a:r>
            <a:r>
              <a:rPr kumimoji="0" lang="en-US" sz="240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 </a:t>
            </a:r>
            <a:r>
              <a:rPr kumimoji="0" lang="en-US" sz="2400" i="0" u="none" strike="noStrike" kern="1200" cap="none" spc="0" normalizeH="0" noProof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tâm</a:t>
            </a:r>
            <a:r>
              <a:rPr kumimoji="0" lang="en-US" sz="240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 </a:t>
            </a:r>
            <a:r>
              <a:rPr kumimoji="0" lang="en-US" sz="2400" i="0" u="none" strike="noStrike" kern="1200" cap="none" spc="0" normalizeH="0" noProof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Thông</a:t>
            </a:r>
            <a:r>
              <a:rPr kumimoji="0" lang="en-US" sz="240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 tin – </a:t>
            </a:r>
            <a:r>
              <a:rPr kumimoji="0" lang="en-US" sz="2400" i="0" u="none" strike="noStrike" kern="1200" cap="none" spc="0" normalizeH="0" noProof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Tư</a:t>
            </a:r>
            <a:r>
              <a:rPr kumimoji="0" lang="en-US" sz="240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 </a:t>
            </a:r>
            <a:r>
              <a:rPr kumimoji="0" lang="en-US" sz="2400" i="0" u="none" strike="noStrike" kern="1200" cap="none" spc="0" normalizeH="0" noProof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liệu</a:t>
            </a:r>
            <a:endParaRPr kumimoji="0" lang="en-US" sz="44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1. </a:t>
            </a:r>
            <a:r>
              <a:rPr lang="en-US" dirty="0" err="1" smtClean="0"/>
              <a:t>Trung</a:t>
            </a:r>
            <a:r>
              <a:rPr lang="en-US" dirty="0" smtClean="0"/>
              <a:t> </a:t>
            </a:r>
            <a:r>
              <a:rPr lang="en-US" dirty="0" err="1" smtClean="0"/>
              <a:t>tâm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– </a:t>
            </a:r>
            <a:r>
              <a:rPr lang="en-US" dirty="0" err="1" smtClean="0"/>
              <a:t>Tư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4648200" cy="5257800"/>
          </a:xfrm>
        </p:spPr>
        <p:txBody>
          <a:bodyPr rtlCol="0">
            <a:noAutofit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nl-NL" dirty="0" smtClean="0"/>
              <a:t>Là </a:t>
            </a:r>
            <a:r>
              <a:rPr lang="nl-NL" dirty="0" smtClean="0">
                <a:solidFill>
                  <a:srgbClr val="FF0000"/>
                </a:solidFill>
              </a:rPr>
              <a:t>đơn vị thực hiện chức năng đầu mối thông tin KHCN </a:t>
            </a:r>
            <a:r>
              <a:rPr lang="nl-NL" dirty="0" smtClean="0"/>
              <a:t>của Viện Hàn lâm KHCNVN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nl-NL" dirty="0" smtClean="0"/>
              <a:t>Nhân sự: 34 biên chế + 2 hợp đồng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nl-NL" dirty="0" smtClean="0"/>
              <a:t>Cơ cấu tổ chức: 8 Phòng chuyên môn, sự nghiệp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</p:txBody>
      </p:sp>
      <p:pic>
        <p:nvPicPr>
          <p:cNvPr id="11268" name="Picture 4" descr="trung tm thng tin t liu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2600" y="1814513"/>
            <a:ext cx="2971800" cy="414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458200" cy="5257800"/>
          </a:xfrm>
        </p:spPr>
        <p:txBody>
          <a:bodyPr rtlCol="0">
            <a:noAutofit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nl-NL" dirty="0" smtClean="0"/>
              <a:t>Cơ cấu tổ chức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nl-NL" dirty="0" smtClean="0"/>
              <a:t>Phòng Thư viện</a:t>
            </a:r>
            <a:endParaRPr lang="en-US" dirty="0" smtClean="0"/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nl-NL" dirty="0" smtClean="0"/>
              <a:t>Phòng Lưu trữ thông tin khoa học</a:t>
            </a:r>
            <a:endParaRPr lang="en-US" dirty="0" smtClean="0"/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nl-NL" dirty="0" smtClean="0"/>
              <a:t>Phòng Thông tin khoa học</a:t>
            </a:r>
            <a:endParaRPr lang="en-US" dirty="0" smtClean="0"/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nl-NL" dirty="0" smtClean="0">
                <a:solidFill>
                  <a:srgbClr val="FF0000"/>
                </a:solidFill>
              </a:rPr>
              <a:t>Phòng Thông tin sở hữu công nghiệp</a:t>
            </a:r>
            <a:endParaRPr lang="en-US" dirty="0" smtClean="0">
              <a:solidFill>
                <a:srgbClr val="FF0000"/>
              </a:solidFill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nl-NL" dirty="0" smtClean="0"/>
              <a:t>Phòng Dự báo phát triển KHCN</a:t>
            </a:r>
            <a:endParaRPr lang="en-US" dirty="0" smtClean="0"/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nl-NL" dirty="0" smtClean="0"/>
              <a:t>Phòng Công nghệ thông tin </a:t>
            </a:r>
            <a:endParaRPr lang="en-US" dirty="0" smtClean="0"/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nl-NL" dirty="0" smtClean="0"/>
              <a:t>Phòng Nghiên cứu lịch</a:t>
            </a:r>
            <a:endParaRPr lang="en-US" dirty="0" smtClean="0"/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nl-NL" dirty="0" smtClean="0"/>
              <a:t>Phòng Quản lý tổng hợp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1. </a:t>
            </a:r>
            <a:r>
              <a:rPr lang="en-US" dirty="0" err="1" smtClean="0"/>
              <a:t>Trung</a:t>
            </a:r>
            <a:r>
              <a:rPr lang="en-US" dirty="0" smtClean="0"/>
              <a:t> </a:t>
            </a:r>
            <a:r>
              <a:rPr lang="en-US" dirty="0" err="1" smtClean="0"/>
              <a:t>tâm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– </a:t>
            </a:r>
            <a:r>
              <a:rPr lang="en-US" dirty="0" err="1" smtClean="0"/>
              <a:t>Tư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5257800"/>
          </a:xfrm>
        </p:spPr>
        <p:txBody>
          <a:bodyPr rtlCol="0">
            <a:noAutofit/>
          </a:bodyPr>
          <a:lstStyle/>
          <a:p>
            <a:pPr marL="514350" indent="-514350">
              <a:buNone/>
              <a:defRPr/>
            </a:pPr>
            <a:r>
              <a:rPr lang="nl-NL" dirty="0" smtClean="0"/>
              <a:t>Thúc đẩy hoạt động đầu mối thông tin SHTT tại VAST</a:t>
            </a:r>
          </a:p>
          <a:p>
            <a:pPr marL="514350" indent="-514350">
              <a:buNone/>
              <a:defRPr/>
            </a:pPr>
            <a:r>
              <a:rPr lang="nl-NL" b="1" dirty="0" smtClean="0"/>
              <a:t>Mục đích</a:t>
            </a:r>
            <a:r>
              <a:rPr lang="nl-NL" dirty="0" smtClean="0"/>
              <a:t>: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nl-NL" dirty="0" smtClean="0"/>
              <a:t>Xây dựng và quản lý CSDL về SHTT của VAST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nl-NL" dirty="0" smtClean="0"/>
              <a:t>Tổ chức thư viện các nguồn tin về SHTT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nl-NL" dirty="0" smtClean="0"/>
              <a:t>Khai thác, cung cấp thông tin SHTT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nl-NL" dirty="0" smtClean="0"/>
              <a:t>Hỗ trợ cán bộ KHCN đăng ký SHTT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nl-NL" dirty="0" smtClean="0"/>
              <a:t>Phối hợp với các Ban chức năng và các đơn vị trong quản lý hoạt động SHTT của VAST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nl-NL" dirty="0" smtClean="0"/>
              <a:t>Hợp tác với Cục SHTT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err="1" smtClean="0"/>
              <a:t>Hoạt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r>
              <a:rPr lang="en-US" dirty="0" smtClean="0"/>
              <a:t> </a:t>
            </a:r>
            <a:r>
              <a:rPr lang="en-US" dirty="0" err="1" smtClean="0"/>
              <a:t>Văn</a:t>
            </a:r>
            <a:r>
              <a:rPr lang="en-US" dirty="0" smtClean="0"/>
              <a:t> </a:t>
            </a:r>
            <a:r>
              <a:rPr lang="en-US" dirty="0" err="1" smtClean="0"/>
              <a:t>phòng</a:t>
            </a:r>
            <a:r>
              <a:rPr lang="en-US" dirty="0" smtClean="0"/>
              <a:t> SHTT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686800" cy="5257800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en-US" dirty="0" smtClean="0"/>
              <a:t>World Intellectual Property Organization (WIPO)</a:t>
            </a:r>
          </a:p>
          <a:p>
            <a:pPr>
              <a:defRPr/>
            </a:pPr>
            <a:r>
              <a:rPr lang="en-US" dirty="0" smtClean="0"/>
              <a:t>US Patent and Trademark Office (USPTO)</a:t>
            </a:r>
          </a:p>
          <a:p>
            <a:pPr>
              <a:defRPr/>
            </a:pPr>
            <a:r>
              <a:rPr lang="en-US" dirty="0" smtClean="0"/>
              <a:t>European Patent Office (EPO) – </a:t>
            </a:r>
            <a:r>
              <a:rPr lang="en-US" dirty="0" err="1" smtClean="0"/>
              <a:t>Espacenet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Japan Patent Office (JPO)</a:t>
            </a:r>
          </a:p>
          <a:p>
            <a:pPr>
              <a:defRPr/>
            </a:pPr>
            <a:r>
              <a:rPr lang="en-US" dirty="0" smtClean="0"/>
              <a:t>Korean Intellectual Property Office (KIPO)</a:t>
            </a:r>
          </a:p>
          <a:p>
            <a:pPr>
              <a:buNone/>
              <a:defRPr/>
            </a:pPr>
            <a:endParaRPr lang="en-US" dirty="0" smtClean="0"/>
          </a:p>
          <a:p>
            <a:pPr>
              <a:buNone/>
              <a:defRPr/>
            </a:pPr>
            <a:r>
              <a:rPr lang="en-US" dirty="0" smtClean="0"/>
              <a:t>=&gt; </a:t>
            </a:r>
            <a:r>
              <a:rPr lang="en-US" dirty="0" err="1" smtClean="0"/>
              <a:t>Khai</a:t>
            </a:r>
            <a:r>
              <a:rPr lang="en-US" dirty="0" smtClean="0"/>
              <a:t> </a:t>
            </a:r>
            <a:r>
              <a:rPr lang="en-US" dirty="0" err="1" smtClean="0"/>
              <a:t>thác</a:t>
            </a:r>
            <a:r>
              <a:rPr lang="en-US" dirty="0" smtClean="0"/>
              <a:t> </a:t>
            </a:r>
            <a:r>
              <a:rPr lang="en-US" dirty="0" err="1" smtClean="0"/>
              <a:t>trực</a:t>
            </a:r>
            <a:r>
              <a:rPr lang="en-US" dirty="0" smtClean="0"/>
              <a:t> </a:t>
            </a:r>
            <a:r>
              <a:rPr lang="en-US" dirty="0" err="1" smtClean="0"/>
              <a:t>tiếp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trang</a:t>
            </a:r>
            <a:r>
              <a:rPr lang="en-US" dirty="0" smtClean="0"/>
              <a:t> web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tổ</a:t>
            </a:r>
            <a:r>
              <a:rPr lang="en-US" dirty="0" smtClean="0"/>
              <a:t> </a:t>
            </a:r>
            <a:r>
              <a:rPr lang="en-US" dirty="0" err="1" smtClean="0"/>
              <a:t>chức</a:t>
            </a:r>
            <a:r>
              <a:rPr lang="en-US" dirty="0" smtClean="0"/>
              <a:t> </a:t>
            </a:r>
            <a:r>
              <a:rPr lang="en-US" dirty="0" err="1" smtClean="0"/>
              <a:t>trên</a:t>
            </a:r>
            <a:endParaRPr lang="en-US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err="1" smtClean="0"/>
              <a:t>Khai</a:t>
            </a:r>
            <a:r>
              <a:rPr lang="en-US" dirty="0" smtClean="0"/>
              <a:t> </a:t>
            </a:r>
            <a:r>
              <a:rPr lang="en-US" dirty="0" err="1" smtClean="0"/>
              <a:t>thác</a:t>
            </a:r>
            <a:r>
              <a:rPr lang="en-US" dirty="0" smtClean="0"/>
              <a:t> </a:t>
            </a:r>
            <a:r>
              <a:rPr lang="en-US" dirty="0" err="1" smtClean="0"/>
              <a:t>nguồn</a:t>
            </a:r>
            <a:r>
              <a:rPr lang="en-US" dirty="0" smtClean="0"/>
              <a:t> tin SHTT </a:t>
            </a:r>
            <a:r>
              <a:rPr lang="en-US" dirty="0" err="1" smtClean="0"/>
              <a:t>nước</a:t>
            </a:r>
            <a:r>
              <a:rPr lang="en-US" dirty="0" smtClean="0"/>
              <a:t> </a:t>
            </a:r>
            <a:r>
              <a:rPr lang="en-US" dirty="0" err="1" smtClean="0"/>
              <a:t>ngoài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458200" cy="5257800"/>
          </a:xfrm>
        </p:spPr>
        <p:txBody>
          <a:bodyPr rtlCol="0">
            <a:noAutofit/>
          </a:bodyPr>
          <a:lstStyle/>
          <a:p>
            <a:pPr marL="514350" indent="-514350">
              <a:buNone/>
              <a:defRPr/>
            </a:pPr>
            <a:r>
              <a:rPr lang="nl-NL" dirty="0" smtClean="0"/>
              <a:t>=&gt; Thông qua thư viện số của VAST</a:t>
            </a:r>
          </a:p>
          <a:p>
            <a:pPr marL="514350" indent="-514350" algn="r">
              <a:buNone/>
              <a:defRPr/>
            </a:pPr>
            <a:r>
              <a:rPr lang="nl-NL" dirty="0" smtClean="0"/>
              <a:t>http://elib.isivast.org.vn/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err="1" smtClean="0"/>
              <a:t>Khai</a:t>
            </a:r>
            <a:r>
              <a:rPr lang="en-US" dirty="0" smtClean="0"/>
              <a:t> </a:t>
            </a:r>
            <a:r>
              <a:rPr lang="en-US" dirty="0" err="1" smtClean="0"/>
              <a:t>thác</a:t>
            </a:r>
            <a:r>
              <a:rPr lang="en-US" dirty="0" smtClean="0"/>
              <a:t> </a:t>
            </a:r>
            <a:r>
              <a:rPr lang="en-US" dirty="0" err="1" smtClean="0"/>
              <a:t>nguồn</a:t>
            </a:r>
            <a:r>
              <a:rPr lang="en-US" dirty="0" smtClean="0"/>
              <a:t> tin SHTT </a:t>
            </a:r>
            <a:r>
              <a:rPr lang="en-US" dirty="0" err="1" smtClean="0"/>
              <a:t>nước</a:t>
            </a:r>
            <a:r>
              <a:rPr lang="en-US" dirty="0" smtClean="0"/>
              <a:t> </a:t>
            </a:r>
            <a:r>
              <a:rPr lang="en-US" dirty="0" err="1" smtClean="0"/>
              <a:t>ngoài</a:t>
            </a:r>
            <a:endParaRPr 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t="14583" r="14118" b="23958"/>
          <a:stretch>
            <a:fillRect/>
          </a:stretch>
        </p:blipFill>
        <p:spPr bwMode="auto">
          <a:xfrm>
            <a:off x="241515" y="2743200"/>
            <a:ext cx="867388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295400"/>
            <a:ext cx="615315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err="1" smtClean="0"/>
              <a:t>Khai</a:t>
            </a:r>
            <a:r>
              <a:rPr lang="en-US" dirty="0" smtClean="0"/>
              <a:t> </a:t>
            </a:r>
            <a:r>
              <a:rPr lang="en-US" dirty="0" err="1" smtClean="0"/>
              <a:t>thác</a:t>
            </a:r>
            <a:r>
              <a:rPr lang="en-US" dirty="0" smtClean="0"/>
              <a:t> </a:t>
            </a:r>
            <a:r>
              <a:rPr lang="en-US" dirty="0" err="1" smtClean="0"/>
              <a:t>nguồn</a:t>
            </a:r>
            <a:r>
              <a:rPr lang="en-US" dirty="0" smtClean="0"/>
              <a:t> tin SHTT </a:t>
            </a:r>
            <a:r>
              <a:rPr lang="en-US" dirty="0" err="1" smtClean="0"/>
              <a:t>nước</a:t>
            </a:r>
            <a:r>
              <a:rPr lang="en-US" dirty="0" smtClean="0"/>
              <a:t> </a:t>
            </a:r>
            <a:r>
              <a:rPr lang="en-US" dirty="0" err="1" smtClean="0"/>
              <a:t>ngoài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646</TotalTime>
  <Words>603</Words>
  <Application>Microsoft Office PowerPoint</Application>
  <PresentationFormat>On-screen Show (4:3)</PresentationFormat>
  <Paragraphs>82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HỘI THẢO HỖ TRỢ ĐĂNG KÝ SỞ HỮU TRÍ TUỆ</vt:lpstr>
      <vt:lpstr>CHƯƠNG TRÌNH</vt:lpstr>
      <vt:lpstr>Triển khai hoạt động Văn phòng SHTT hỗ trợ đăng ký sáng chế</vt:lpstr>
      <vt:lpstr>1. Trung tâm Thông tin – Tư liệu</vt:lpstr>
      <vt:lpstr>1. Trung tâm Thông tin – Tư liệu</vt:lpstr>
      <vt:lpstr>Hoạt động Văn phòng SHTT</vt:lpstr>
      <vt:lpstr>Khai thác nguồn tin SHTT nước ngoài</vt:lpstr>
      <vt:lpstr>Khai thác nguồn tin SHTT nước ngoài</vt:lpstr>
      <vt:lpstr>Khai thác nguồn tin SHTT nước ngoài</vt:lpstr>
      <vt:lpstr>Khai thác nguồn tin SHTT nước ngoài</vt:lpstr>
      <vt:lpstr>Khai thác nguồn tin SHTT trong nước</vt:lpstr>
      <vt:lpstr>Khai thác nguồn tin SHTT trong nước</vt:lpstr>
      <vt:lpstr>Nguồn thông tin SHTT tại ISI.VAST.VN</vt:lpstr>
      <vt:lpstr>Hỗ trợ đăng ký SHTT</vt:lpstr>
      <vt:lpstr>Xin cảm ơn !</vt:lpstr>
    </vt:vector>
  </TitlesOfParts>
  <Company>VAST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Quang</dc:creator>
  <cp:lastModifiedBy>Quang</cp:lastModifiedBy>
  <cp:revision>90</cp:revision>
  <dcterms:created xsi:type="dcterms:W3CDTF">2016-04-19T10:02:39Z</dcterms:created>
  <dcterms:modified xsi:type="dcterms:W3CDTF">2016-05-19T00:51:02Z</dcterms:modified>
</cp:coreProperties>
</file>