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2" r:id="rId4"/>
    <p:sldId id="263" r:id="rId5"/>
    <p:sldId id="261" r:id="rId6"/>
    <p:sldId id="269" r:id="rId7"/>
    <p:sldId id="265" r:id="rId8"/>
    <p:sldId id="264" r:id="rId9"/>
    <p:sldId id="273" r:id="rId10"/>
    <p:sldId id="276" r:id="rId11"/>
    <p:sldId id="274" r:id="rId12"/>
    <p:sldId id="260" r:id="rId13"/>
    <p:sldId id="266" r:id="rId14"/>
    <p:sldId id="258" r:id="rId15"/>
    <p:sldId id="259" r:id="rId16"/>
    <p:sldId id="275" r:id="rId17"/>
    <p:sldId id="277" r:id="rId18"/>
    <p:sldId id="278" r:id="rId19"/>
    <p:sldId id="270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548" autoAdjust="0"/>
  </p:normalViewPr>
  <p:slideViewPr>
    <p:cSldViewPr>
      <p:cViewPr>
        <p:scale>
          <a:sx n="60" d="100"/>
          <a:sy n="60" d="100"/>
        </p:scale>
        <p:origin x="-119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52ECC4-F011-49E4-B910-3EB81BE93B2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3B8FE-9776-4B50-9ACE-25296F503F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C684D-B402-4B01-84D6-77DDA4DC6091}" type="datetimeFigureOut">
              <a:rPr lang="en-US" smtClean="0"/>
              <a:pPr/>
              <a:t>19/05/2016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67A0D-86FC-43C8-9F70-1EC936A42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youtube.com/sang-tao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914400"/>
            <a:ext cx="7772400" cy="1219201"/>
          </a:xfrm>
        </p:spPr>
        <p:txBody>
          <a:bodyPr>
            <a:normAutofit/>
          </a:bodyPr>
          <a:lstStyle/>
          <a:p>
            <a:r>
              <a:rPr lang="en-US" sz="3000" dirty="0" err="1" smtClean="0">
                <a:latin typeface="+mn-lt"/>
              </a:rPr>
              <a:t>Hội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dirty="0" err="1" smtClean="0">
                <a:latin typeface="+mn-lt"/>
              </a:rPr>
              <a:t>thảo</a:t>
            </a:r>
            <a:r>
              <a:rPr lang="en-US" sz="3000" dirty="0" smtClean="0">
                <a:latin typeface="+mn-lt"/>
              </a:rPr>
              <a:t> </a:t>
            </a:r>
            <a:br>
              <a:rPr lang="en-US" sz="3000" dirty="0" smtClean="0">
                <a:latin typeface="+mn-lt"/>
              </a:rPr>
            </a:br>
            <a:r>
              <a:rPr lang="en-US" sz="3000" dirty="0" err="1" smtClean="0">
                <a:latin typeface="+mn-lt"/>
              </a:rPr>
              <a:t>Hỗ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dirty="0" err="1" smtClean="0">
                <a:latin typeface="+mn-lt"/>
              </a:rPr>
              <a:t>trợ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dirty="0" err="1" smtClean="0">
                <a:latin typeface="+mn-lt"/>
              </a:rPr>
              <a:t>công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dirty="0" err="1" smtClean="0">
                <a:latin typeface="+mn-lt"/>
              </a:rPr>
              <a:t>tác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dirty="0" err="1" smtClean="0">
                <a:latin typeface="+mn-lt"/>
              </a:rPr>
              <a:t>đăng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dirty="0" err="1" smtClean="0">
                <a:latin typeface="+mn-lt"/>
              </a:rPr>
              <a:t>ký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dirty="0" err="1" smtClean="0">
                <a:latin typeface="+mn-lt"/>
              </a:rPr>
              <a:t>Sở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dirty="0" err="1" smtClean="0">
                <a:latin typeface="+mn-lt"/>
              </a:rPr>
              <a:t>hữu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dirty="0" err="1" smtClean="0">
                <a:latin typeface="+mn-lt"/>
              </a:rPr>
              <a:t>trí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dirty="0" err="1" smtClean="0">
                <a:latin typeface="+mn-lt"/>
              </a:rPr>
              <a:t>tuệ</a:t>
            </a:r>
            <a:endParaRPr lang="en-US" sz="3000" dirty="0">
              <a:latin typeface="+mn-lt"/>
            </a:endParaRPr>
          </a:p>
        </p:txBody>
      </p:sp>
      <p:pic>
        <p:nvPicPr>
          <p:cNvPr id="6" name="Picture 23" descr="logo.png"/>
          <p:cNvPicPr>
            <a:picLocks noChangeAspect="1"/>
          </p:cNvPicPr>
          <p:nvPr/>
        </p:nvPicPr>
        <p:blipFill>
          <a:blip r:embed="rId2"/>
          <a:srcRect r="89212" b="-4727"/>
          <a:stretch>
            <a:fillRect/>
          </a:stretch>
        </p:blipFill>
        <p:spPr bwMode="auto">
          <a:xfrm>
            <a:off x="8018523" y="228600"/>
            <a:ext cx="973077" cy="85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5" descr="C:\Documents and Settings\HoVietDuc\Desktop\4-9-2012 10-10-29 AM.png"/>
          <p:cNvPicPr>
            <a:picLocks noChangeAspect="1" noChangeArrowheads="1"/>
          </p:cNvPicPr>
          <p:nvPr/>
        </p:nvPicPr>
        <p:blipFill>
          <a:blip r:embed="rId3"/>
          <a:srcRect l="4526" r="3448"/>
          <a:stretch>
            <a:fillRect/>
          </a:stretch>
        </p:blipFill>
        <p:spPr bwMode="auto">
          <a:xfrm>
            <a:off x="76200" y="152400"/>
            <a:ext cx="1419259" cy="8380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64982" y="228600"/>
            <a:ext cx="635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n w="10160">
                  <a:solidFill>
                    <a:srgbClr val="0000FF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VIỆN HÀN LÂM KHOA HỌC VÀ CÔNG NGHỆ VIỆT NAM</a:t>
            </a:r>
          </a:p>
          <a:p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762000" y="25908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en-US" sz="4400" b="1" dirty="0" smtClean="0"/>
              <a:t>GPHI </a:t>
            </a:r>
            <a:r>
              <a:rPr lang="en-US" sz="4400" b="1" dirty="0" err="1" smtClean="0"/>
              <a:t>và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Sáng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chế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về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Quy</a:t>
            </a:r>
            <a:r>
              <a:rPr lang="en-US" sz="4400" b="1" dirty="0" smtClean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</a:t>
            </a:r>
            <a:r>
              <a:rPr lang="en-US" sz="4400" b="1" dirty="0" err="1"/>
              <a:t>tổng</a:t>
            </a:r>
            <a:r>
              <a:rPr lang="en-US" sz="4400" b="1" dirty="0"/>
              <a:t> </a:t>
            </a:r>
            <a:r>
              <a:rPr lang="en-US" sz="4400" b="1" dirty="0" err="1"/>
              <a:t>hợp</a:t>
            </a:r>
            <a:r>
              <a:rPr lang="en-US" sz="4400" b="1" dirty="0"/>
              <a:t> </a:t>
            </a:r>
            <a:r>
              <a:rPr lang="en-US" sz="4400" b="1" dirty="0" err="1"/>
              <a:t>và</a:t>
            </a:r>
            <a:r>
              <a:rPr lang="en-US" sz="4400" b="1" dirty="0"/>
              <a:t> </a:t>
            </a:r>
            <a:r>
              <a:rPr lang="en-US" sz="4400" b="1" dirty="0" err="1" smtClean="0"/>
              <a:t>Ứng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dụng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hợp</a:t>
            </a:r>
            <a:r>
              <a:rPr lang="en-US" sz="4400" b="1" dirty="0" smtClean="0"/>
              <a:t> </a:t>
            </a:r>
            <a:r>
              <a:rPr lang="en-US" sz="4400" b="1" dirty="0" err="1"/>
              <a:t>chất</a:t>
            </a:r>
            <a:r>
              <a:rPr lang="en-US" sz="4400" b="1" dirty="0"/>
              <a:t> INDIRUBIN – 3’ – </a:t>
            </a:r>
            <a:r>
              <a:rPr lang="en-US" sz="4400" b="1" dirty="0" smtClean="0"/>
              <a:t>OXIME </a:t>
            </a:r>
            <a:r>
              <a:rPr lang="en-US" sz="4400" b="1" dirty="0" err="1" smtClean="0"/>
              <a:t>từ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cây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Chàm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mèo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28800" y="4876800"/>
            <a:ext cx="5181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PGS.TS. </a:t>
            </a:r>
            <a:r>
              <a:rPr lang="en-US" sz="2400" b="1" dirty="0" err="1" smtClean="0"/>
              <a:t>Nguyễn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Mạnh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Cường</a:t>
            </a:r>
            <a:endParaRPr lang="en-US" sz="2400" b="1" dirty="0" smtClean="0"/>
          </a:p>
          <a:p>
            <a:pPr algn="ctr"/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Hoạt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 </a:t>
            </a:r>
            <a:r>
              <a:rPr lang="en-US" sz="2400" dirty="0" err="1" smtClean="0"/>
              <a:t>Sinh</a:t>
            </a:r>
            <a:r>
              <a:rPr lang="en-US" sz="2400" dirty="0" smtClean="0"/>
              <a:t> </a:t>
            </a:r>
            <a:r>
              <a:rPr lang="en-US" sz="2400" dirty="0" err="1" smtClean="0"/>
              <a:t>học</a:t>
            </a:r>
            <a:r>
              <a:rPr lang="en-US" sz="2400" dirty="0" smtClean="0"/>
              <a:t>, </a:t>
            </a:r>
            <a:br>
              <a:rPr lang="en-US" sz="2400" dirty="0" smtClean="0"/>
            </a:br>
            <a:r>
              <a:rPr lang="en-US" sz="2400" dirty="0" err="1" smtClean="0"/>
              <a:t>Viện</a:t>
            </a:r>
            <a:r>
              <a:rPr lang="en-US" sz="2400" dirty="0" smtClean="0"/>
              <a:t> </a:t>
            </a:r>
            <a:r>
              <a:rPr lang="en-US" sz="2400" dirty="0" err="1" smtClean="0"/>
              <a:t>Hóa</a:t>
            </a:r>
            <a:r>
              <a:rPr lang="en-US" sz="2400" dirty="0" smtClean="0"/>
              <a:t> </a:t>
            </a:r>
            <a:r>
              <a:rPr lang="en-US" sz="2400" dirty="0" err="1" smtClean="0"/>
              <a:t>học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 </a:t>
            </a:r>
            <a:r>
              <a:rPr lang="en-US" sz="2400" dirty="0" err="1" smtClean="0"/>
              <a:t>thiên</a:t>
            </a:r>
            <a:r>
              <a:rPr lang="en-US" sz="2400" dirty="0" smtClean="0"/>
              <a:t> </a:t>
            </a:r>
            <a:r>
              <a:rPr lang="en-US" sz="2400" dirty="0" err="1" smtClean="0"/>
              <a:t>nhiên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92385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3352800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460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ABSTRACT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Objective: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This paper describes the procedure to prepare Indirubin-3</a:t>
            </a:r>
            <a:r>
              <a:rPr kumimoji="0" lang="pt-B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′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oxime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(IOX)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an active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anticancer compound,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direct</a:t>
            </a:r>
            <a:r>
              <a:rPr kumimoji="0" lang="en-GB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ly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from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indirubin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-rich powder of </a:t>
            </a:r>
            <a:r>
              <a:rPr kumimoji="0" lang="en-US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Strobilanthes</a:t>
            </a:r>
            <a:r>
              <a:rPr kumimoji="0" 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cusia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leaves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through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 e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-friend</a:t>
            </a:r>
            <a:r>
              <a:rPr kumimoji="0" lang="en-GB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ly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procedure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The study is also aimed to investigate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acute and sub-chronic toxicity of IOX as well as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anticancer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activity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of IOX </a:t>
            </a:r>
            <a:r>
              <a:rPr kumimoji="0" lang="vi-VN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vitro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against various human cancer cell lines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and </a:t>
            </a:r>
            <a:r>
              <a:rPr kumimoji="0" lang="vi-VN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vivo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in Lewis lung carcinoma bearing mice.  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460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Methods: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The </a:t>
            </a:r>
            <a:r>
              <a:rPr kumimoji="0" 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vitro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anti-cancer activity of IOX was evaluated against five human cancer cell lines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KB, HepG2,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MCF-7,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LU-1 and LLC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  The acute and sub-chronic toxicity of IOX were evaluated in mice and rabbit models, respectively. IOX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antitumor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activity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vi-VN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vivo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was assessed by use of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the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Lewis lung carcinoma (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LLC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cells transplanted subcutaneously in the mice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right posterior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flank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The LLC-induced tumor bearing mice were treated orally with different dosage of IOX. Doxorubicin was used as positive standard.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Toxic symptoms and mortality rate in animals were monitored daily.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LLC-induced tumors w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ere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dissected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measured dimensions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it-I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and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weigh</a:t>
            </a:r>
            <a:r>
              <a:rPr kumimoji="0" lang="it-I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Blood samples were collected to evaluate hematological parameters and organ functions. 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460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Results: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Among 05 tested human cancer cell lines,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IOX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signiﬁcantly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reduced the survival rate of human oral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epidermoid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(KB) and human lung cancer (LU-1) cells with IC</a:t>
            </a:r>
            <a:r>
              <a:rPr kumimoji="0" lang="en-US" sz="11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50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values of 2.51 and 3.52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itchFamily="18" charset="2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g/ml, respectively.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In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chronic </a:t>
            </a:r>
            <a:r>
              <a:rPr kumimoji="0" lang="en-GB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vivo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toxicity a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en-GB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y,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IOX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given </a:t>
            </a:r>
            <a:r>
              <a:rPr kumimoji="0" lang="en-GB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was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essentially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non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toxic to mice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vi-VN" sz="11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50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&gt; 12.0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g/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kg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subchronic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toxicity study, no significant changes in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heamotology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and biochemical parameters between control and experimental rabbit groups were found. The LLC-induced tumor bearing mice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receiving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for 40 days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IOX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at a daily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oral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dose of 20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mg/kg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b.w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had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their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life span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significantly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prolong</a:t>
            </a:r>
            <a:r>
              <a:rPr kumimoji="0" lang="en-GB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by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50%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while the </a:t>
            </a:r>
            <a:r>
              <a:rPr kumimoji="0" lang="en-GB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tumor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mass was significantly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(P&lt; 0.05)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decreased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by about 30%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 compared to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control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animals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460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Conclusions: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The results showed that IOX was not toxic to experimental animals. IOX is able to prolong the life span and reduce the tumor volume of LLC tumor bearing mice. 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Since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IOX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was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proved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to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sup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ress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tumor growth </a:t>
            </a:r>
            <a:r>
              <a:rPr kumimoji="0" 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vivo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by inhibiting tumor 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cell proliferation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GB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 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 a potential candidate for developing anticancer therapeutic agents</a:t>
            </a:r>
            <a:r>
              <a:rPr kumimoji="0" lang="vi-VN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460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Keywords: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indirubin-3’-oxime, Lewis Lung carcinoma (LLC), </a:t>
            </a:r>
            <a:r>
              <a:rPr kumimoji="0" lang="en-US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Strobilanthes</a:t>
            </a:r>
            <a:r>
              <a:rPr kumimoji="0" 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cussia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6725" y="1905000"/>
            <a:ext cx="48672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162800" y="685800"/>
            <a:ext cx="17526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Tác</a:t>
            </a:r>
            <a:r>
              <a:rPr lang="en-US" b="1" dirty="0" smtClean="0"/>
              <a:t> </a:t>
            </a:r>
            <a:r>
              <a:rPr lang="en-US" b="1" dirty="0" err="1" smtClean="0"/>
              <a:t>dụng</a:t>
            </a:r>
            <a:r>
              <a:rPr lang="en-US" b="1" dirty="0" smtClean="0"/>
              <a:t> </a:t>
            </a:r>
            <a:r>
              <a:rPr lang="en-US" b="1" dirty="0" err="1" smtClean="0"/>
              <a:t>chống</a:t>
            </a:r>
            <a:r>
              <a:rPr lang="en-US" b="1" dirty="0" smtClean="0"/>
              <a:t> </a:t>
            </a:r>
            <a:r>
              <a:rPr lang="en-US" b="1" dirty="0" err="1" smtClean="0"/>
              <a:t>ung</a:t>
            </a:r>
            <a:r>
              <a:rPr lang="en-US" b="1" dirty="0" smtClean="0"/>
              <a:t> </a:t>
            </a:r>
            <a:r>
              <a:rPr lang="en-US" b="1" dirty="0" err="1" smtClean="0"/>
              <a:t>thư</a:t>
            </a:r>
            <a:r>
              <a:rPr lang="en-US" b="1" dirty="0" smtClean="0"/>
              <a:t> in vivo</a:t>
            </a:r>
            <a:endParaRPr lang="en-US" b="1" dirty="0"/>
          </a:p>
        </p:txBody>
      </p:sp>
      <p:sp>
        <p:nvSpPr>
          <p:cNvPr id="8" name="Right Arrow 7"/>
          <p:cNvSpPr/>
          <p:nvPr/>
        </p:nvSpPr>
        <p:spPr>
          <a:xfrm>
            <a:off x="6781800" y="762000"/>
            <a:ext cx="304800" cy="6505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 flipH="1">
            <a:off x="7010400" y="152400"/>
            <a:ext cx="1859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phản</a:t>
            </a:r>
            <a:r>
              <a:rPr lang="en-US" dirty="0" smtClean="0"/>
              <a:t> </a:t>
            </a:r>
            <a:r>
              <a:rPr lang="en-US" dirty="0" err="1" smtClean="0"/>
              <a:t>biện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76200"/>
            <a:ext cx="6934200" cy="382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086600" y="1828800"/>
            <a:ext cx="1828800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Tác</a:t>
            </a:r>
            <a:r>
              <a:rPr lang="en-US" b="1" dirty="0" smtClean="0"/>
              <a:t> </a:t>
            </a:r>
            <a:r>
              <a:rPr lang="en-US" b="1" dirty="0" err="1" smtClean="0"/>
              <a:t>dụng</a:t>
            </a:r>
            <a:r>
              <a:rPr lang="en-US" b="1" dirty="0" smtClean="0"/>
              <a:t> </a:t>
            </a:r>
            <a:r>
              <a:rPr lang="en-US" b="1" dirty="0" err="1" smtClean="0"/>
              <a:t>chống</a:t>
            </a:r>
            <a:r>
              <a:rPr lang="en-US" b="1" dirty="0" smtClean="0"/>
              <a:t> </a:t>
            </a:r>
            <a:r>
              <a:rPr lang="en-US" b="1" dirty="0" err="1" smtClean="0"/>
              <a:t>kết</a:t>
            </a:r>
            <a:r>
              <a:rPr lang="en-US" b="1" dirty="0" smtClean="0"/>
              <a:t> </a:t>
            </a:r>
            <a:r>
              <a:rPr lang="en-US" b="1" dirty="0" err="1" smtClean="0"/>
              <a:t>tập</a:t>
            </a:r>
            <a:r>
              <a:rPr lang="en-US" b="1" dirty="0" smtClean="0"/>
              <a:t> </a:t>
            </a:r>
            <a:r>
              <a:rPr lang="en-US" b="1" dirty="0" err="1" smtClean="0"/>
              <a:t>tiểu</a:t>
            </a:r>
            <a:r>
              <a:rPr lang="en-US" b="1" dirty="0" smtClean="0"/>
              <a:t> </a:t>
            </a:r>
            <a:r>
              <a:rPr lang="en-US" b="1" dirty="0" err="1" smtClean="0"/>
              <a:t>cầu</a:t>
            </a:r>
            <a:r>
              <a:rPr lang="en-US" b="1" dirty="0" smtClean="0"/>
              <a:t> in vitro, 2014</a:t>
            </a:r>
            <a:endParaRPr lang="en-US" b="1" dirty="0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3848100"/>
            <a:ext cx="62865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err="1" smtClean="0"/>
              <a:t>Chương</a:t>
            </a:r>
            <a:r>
              <a:rPr lang="en-US" b="1" dirty="0" smtClean="0"/>
              <a:t> </a:t>
            </a:r>
            <a:r>
              <a:rPr lang="en-US" b="1" dirty="0" err="1" smtClean="0"/>
              <a:t>trình</a:t>
            </a:r>
            <a:r>
              <a:rPr lang="en-US" b="1" dirty="0" smtClean="0"/>
              <a:t> </a:t>
            </a:r>
            <a:r>
              <a:rPr lang="en-US" b="1" dirty="0" err="1" smtClean="0"/>
              <a:t>Sáng</a:t>
            </a:r>
            <a:r>
              <a:rPr lang="en-US" b="1" dirty="0" smtClean="0"/>
              <a:t> </a:t>
            </a:r>
            <a:r>
              <a:rPr lang="en-US" b="1" dirty="0" err="1" smtClean="0"/>
              <a:t>tạo</a:t>
            </a:r>
            <a:r>
              <a:rPr lang="en-US" b="1" dirty="0" smtClean="0"/>
              <a:t> </a:t>
            </a:r>
            <a:r>
              <a:rPr lang="en-US" b="1" dirty="0" err="1" smtClean="0"/>
              <a:t>Việt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8392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“</a:t>
            </a:r>
            <a:r>
              <a:rPr lang="en-US" sz="2800" b="1" dirty="0" err="1"/>
              <a:t>Quy</a:t>
            </a:r>
            <a:r>
              <a:rPr lang="en-US" sz="2800" b="1" dirty="0"/>
              <a:t> </a:t>
            </a:r>
            <a:r>
              <a:rPr lang="en-US" sz="2800" b="1" dirty="0" err="1"/>
              <a:t>trình</a:t>
            </a:r>
            <a:r>
              <a:rPr lang="en-US" sz="2800" b="1" dirty="0"/>
              <a:t> </a:t>
            </a:r>
            <a:r>
              <a:rPr lang="en-US" sz="2800" b="1" dirty="0" err="1"/>
              <a:t>tổng</a:t>
            </a:r>
            <a:r>
              <a:rPr lang="en-US" sz="2800" b="1" dirty="0"/>
              <a:t> </a:t>
            </a:r>
            <a:r>
              <a:rPr lang="en-US" sz="2800" b="1" dirty="0" err="1"/>
              <a:t>hợp</a:t>
            </a:r>
            <a:r>
              <a:rPr lang="en-US" sz="2800" b="1" dirty="0"/>
              <a:t> </a:t>
            </a:r>
            <a:r>
              <a:rPr lang="en-US" sz="2800" b="1" dirty="0" err="1"/>
              <a:t>và</a:t>
            </a:r>
            <a:r>
              <a:rPr lang="en-US" sz="2800" b="1" dirty="0"/>
              <a:t> </a:t>
            </a:r>
            <a:r>
              <a:rPr lang="en-US" sz="2800" b="1" dirty="0" err="1"/>
              <a:t>tinh</a:t>
            </a:r>
            <a:r>
              <a:rPr lang="en-US" sz="2800" b="1" dirty="0"/>
              <a:t> </a:t>
            </a:r>
            <a:r>
              <a:rPr lang="en-US" sz="2800" b="1" dirty="0" err="1"/>
              <a:t>chế</a:t>
            </a:r>
            <a:r>
              <a:rPr lang="en-US" sz="2800" b="1" dirty="0"/>
              <a:t> </a:t>
            </a:r>
            <a:r>
              <a:rPr lang="en-US" sz="2800" b="1" dirty="0" err="1"/>
              <a:t>hợp</a:t>
            </a:r>
            <a:r>
              <a:rPr lang="en-US" sz="2800" b="1" dirty="0"/>
              <a:t> </a:t>
            </a:r>
            <a:r>
              <a:rPr lang="en-US" sz="2800" b="1" dirty="0" err="1"/>
              <a:t>chất</a:t>
            </a:r>
            <a:r>
              <a:rPr lang="en-US" sz="2800" b="1" dirty="0"/>
              <a:t> INDIRUBIN – 3’ – OXIM </a:t>
            </a:r>
            <a:r>
              <a:rPr lang="en-US" sz="2800" b="1" dirty="0" err="1"/>
              <a:t>từ</a:t>
            </a:r>
            <a:r>
              <a:rPr lang="en-US" sz="2800" b="1" dirty="0"/>
              <a:t> </a:t>
            </a:r>
            <a:r>
              <a:rPr lang="en-US" sz="2800" b="1" dirty="0" err="1"/>
              <a:t>cây</a:t>
            </a:r>
            <a:r>
              <a:rPr lang="en-US" sz="2800" b="1" dirty="0"/>
              <a:t> </a:t>
            </a:r>
            <a:r>
              <a:rPr lang="en-US" sz="2800" b="1" dirty="0" err="1"/>
              <a:t>chàm</a:t>
            </a:r>
            <a:r>
              <a:rPr lang="en-US" sz="2800" b="1" dirty="0"/>
              <a:t> </a:t>
            </a:r>
            <a:r>
              <a:rPr lang="en-US" sz="2800" b="1" dirty="0" err="1"/>
              <a:t>mèo</a:t>
            </a:r>
            <a:r>
              <a:rPr lang="en-US" sz="2800" dirty="0"/>
              <a:t>” </a:t>
            </a:r>
            <a:r>
              <a:rPr lang="en-US" sz="2800" dirty="0" err="1"/>
              <a:t>trên</a:t>
            </a:r>
            <a:r>
              <a:rPr lang="en-US" sz="2800" dirty="0"/>
              <a:t> VTV3-Đài </a:t>
            </a:r>
            <a:r>
              <a:rPr lang="en-US" sz="2800" dirty="0" err="1"/>
              <a:t>truyền</a:t>
            </a:r>
            <a:r>
              <a:rPr lang="en-US" sz="2800" dirty="0"/>
              <a:t> </a:t>
            </a:r>
            <a:r>
              <a:rPr lang="en-US" sz="2800" dirty="0" err="1"/>
              <a:t>hình</a:t>
            </a:r>
            <a:r>
              <a:rPr lang="en-US" sz="2800" dirty="0"/>
              <a:t> </a:t>
            </a:r>
            <a:r>
              <a:rPr lang="en-US" sz="2800" dirty="0" err="1"/>
              <a:t>Việt</a:t>
            </a:r>
            <a:r>
              <a:rPr lang="en-US" sz="2800" dirty="0"/>
              <a:t> Nam </a:t>
            </a:r>
            <a:r>
              <a:rPr lang="en-US" sz="2800" dirty="0" err="1" smtClean="0"/>
              <a:t>vào</a:t>
            </a:r>
            <a:r>
              <a:rPr lang="en-US" sz="2800" dirty="0" smtClean="0"/>
              <a:t> 9h </a:t>
            </a:r>
            <a:r>
              <a:rPr lang="en-US" sz="2800" dirty="0" err="1" smtClean="0"/>
              <a:t>sáng</a:t>
            </a:r>
            <a:r>
              <a:rPr lang="en-US" sz="2800" dirty="0" smtClean="0"/>
              <a:t> </a:t>
            </a:r>
            <a:r>
              <a:rPr lang="en-US" sz="2800" dirty="0" err="1" smtClean="0"/>
              <a:t>chủ</a:t>
            </a:r>
            <a:r>
              <a:rPr lang="en-US" sz="2800" dirty="0" smtClean="0"/>
              <a:t> </a:t>
            </a:r>
            <a:r>
              <a:rPr lang="en-US" sz="2800" dirty="0" err="1"/>
              <a:t>nhật</a:t>
            </a:r>
            <a:r>
              <a:rPr lang="en-US" sz="2800" dirty="0"/>
              <a:t> </a:t>
            </a:r>
            <a:r>
              <a:rPr lang="en-US" sz="2800" dirty="0" smtClean="0"/>
              <a:t>15/7/2014.</a:t>
            </a:r>
          </a:p>
          <a:p>
            <a:r>
              <a:rPr lang="en-US" sz="2800" dirty="0" smtClean="0">
                <a:hlinkClick r:id="rId2"/>
              </a:rPr>
              <a:t>www.youtube.com/sang-tao</a:t>
            </a:r>
            <a:r>
              <a:rPr lang="en-US" sz="2800" dirty="0" smtClean="0"/>
              <a:t> </a:t>
            </a:r>
            <a:r>
              <a:rPr lang="en-US" sz="2800" u="sng" dirty="0" err="1" smtClean="0">
                <a:solidFill>
                  <a:srgbClr val="0000FF"/>
                </a:solidFill>
              </a:rPr>
              <a:t>việt</a:t>
            </a:r>
            <a:r>
              <a:rPr lang="en-US" sz="2800" u="sng" dirty="0" smtClean="0">
                <a:solidFill>
                  <a:srgbClr val="0000FF"/>
                </a:solidFill>
              </a:rPr>
              <a:t> </a:t>
            </a:r>
            <a:r>
              <a:rPr lang="en-US" sz="2800" u="sng" dirty="0" err="1" smtClean="0">
                <a:solidFill>
                  <a:srgbClr val="0000FF"/>
                </a:solidFill>
              </a:rPr>
              <a:t>số</a:t>
            </a:r>
            <a:r>
              <a:rPr lang="en-US" sz="2800" u="sng" dirty="0" smtClean="0">
                <a:solidFill>
                  <a:srgbClr val="0000FF"/>
                </a:solidFill>
              </a:rPr>
              <a:t> 23 </a:t>
            </a:r>
            <a:r>
              <a:rPr lang="en-US" sz="2800" u="sng" dirty="0" err="1" smtClean="0">
                <a:solidFill>
                  <a:srgbClr val="0000FF"/>
                </a:solidFill>
              </a:rPr>
              <a:t>năm</a:t>
            </a:r>
            <a:r>
              <a:rPr lang="en-US" sz="2800" u="sng" dirty="0" smtClean="0">
                <a:solidFill>
                  <a:srgbClr val="0000FF"/>
                </a:solidFill>
              </a:rPr>
              <a:t> 2014</a:t>
            </a:r>
            <a:endParaRPr lang="en-US" sz="2800" u="sng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24225"/>
            <a:ext cx="57150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0" y="3007548"/>
            <a:ext cx="4419600" cy="373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Windows7\Downloads\IMG_0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2783"/>
            <a:ext cx="9144000" cy="5135217"/>
          </a:xfrm>
          <a:prstGeom prst="rect">
            <a:avLst/>
          </a:prstGeom>
          <a:noFill/>
        </p:spPr>
      </p:pic>
      <p:sp>
        <p:nvSpPr>
          <p:cNvPr id="5" name="Subtitle 2"/>
          <p:cNvSpPr txBox="1"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“LEADERS IN INNOVATION FELLOWSHIPS” PROGRAMME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Newton Fund Programme Vietnam 2016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81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85800" y="2438400"/>
            <a:ext cx="7851648" cy="14478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Pilot production of Indirubin-3’-oxime as potential anti-cancer and anti-thrombotic  substance from </a:t>
            </a:r>
            <a:r>
              <a:rPr kumimoji="0" lang="en-US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Strobilanthes</a:t>
            </a:r>
            <a:r>
              <a:rPr kumimoji="0" 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cussia</a:t>
            </a:r>
            <a:r>
              <a:rPr kumimoji="0" 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leaves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 flipH="1">
            <a:off x="228600" y="1066800"/>
            <a:ext cx="8915400" cy="92333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Mục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tiêu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của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chương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trình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là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đào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tạo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nâng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cao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năng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lực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cho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các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khoa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học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các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sáng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chế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Việt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Nam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trong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việc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thương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mại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hóa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sản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phẩm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nghiên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cứu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tăng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cường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hợp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tác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quốc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tế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cho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các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sáng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chế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doanh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nghiệp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công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nghệ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4582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vi-VN" sz="1800" dirty="0" smtClean="0">
                <a:latin typeface="Arial" pitchFamily="34" charset="0"/>
                <a:cs typeface="Arial" pitchFamily="34" charset="0"/>
              </a:rPr>
              <a:t>hế phẩm VINDOXIM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tạo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indirubin-3’-oxim,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khả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năng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vi-VN" sz="1800" dirty="0" smtClean="0">
                <a:latin typeface="Arial" pitchFamily="34" charset="0"/>
                <a:cs typeface="Arial" pitchFamily="34" charset="0"/>
              </a:rPr>
              <a:t>tăng cường hệ miễn dịch, 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vi-VN" sz="1800" dirty="0" smtClean="0">
                <a:latin typeface="Arial" pitchFamily="34" charset="0"/>
                <a:cs typeface="Arial" pitchFamily="34" charset="0"/>
              </a:rPr>
              <a:t>chống </a:t>
            </a:r>
            <a:r>
              <a:rPr lang="vi-VN" sz="1800" dirty="0">
                <a:latin typeface="Arial" pitchFamily="34" charset="0"/>
                <a:cs typeface="Arial" pitchFamily="34" charset="0"/>
              </a:rPr>
              <a:t>tăng sinh bạch </a:t>
            </a:r>
            <a:r>
              <a:rPr lang="vi-VN" sz="1800" dirty="0" smtClean="0">
                <a:latin typeface="Arial" pitchFamily="34" charset="0"/>
                <a:cs typeface="Arial" pitchFamily="34" charset="0"/>
              </a:rPr>
              <a:t>cầu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vi-VN" sz="1800" dirty="0" smtClean="0">
                <a:latin typeface="Arial" pitchFamily="34" charset="0"/>
                <a:cs typeface="Arial" pitchFamily="34" charset="0"/>
              </a:rPr>
              <a:t>chống </a:t>
            </a:r>
            <a:r>
              <a:rPr lang="vi-VN" sz="1800" dirty="0">
                <a:latin typeface="Arial" pitchFamily="34" charset="0"/>
                <a:cs typeface="Arial" pitchFamily="34" charset="0"/>
              </a:rPr>
              <a:t>thoái hóa tế bào thần kinh ở người già và người có bệnh </a:t>
            </a:r>
            <a:r>
              <a:rPr lang="vi-VN" sz="1800" dirty="0" smtClean="0">
                <a:latin typeface="Arial" pitchFamily="34" charset="0"/>
                <a:cs typeface="Arial" pitchFamily="34" charset="0"/>
              </a:rPr>
              <a:t>Alzheimer’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vi-VN" sz="1800" dirty="0" smtClean="0">
                <a:latin typeface="Arial" pitchFamily="34" charset="0"/>
                <a:cs typeface="Arial" pitchFamily="34" charset="0"/>
              </a:rPr>
              <a:t>phòng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ngừa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vi-VN" sz="1800" dirty="0">
                <a:latin typeface="Arial" pitchFamily="34" charset="0"/>
                <a:cs typeface="Arial" pitchFamily="34" charset="0"/>
              </a:rPr>
              <a:t>và hỗ trợ điều trị cho các bệnh nhân ung thư, ung thư di căn, ung thư máu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dòng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tủy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lympho</a:t>
            </a:r>
            <a:r>
              <a:rPr lang="vi-VN" sz="1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>
                <a:latin typeface="Arial" pitchFamily="34" charset="0"/>
                <a:cs typeface="Arial" pitchFamily="34" charset="0"/>
              </a:rPr>
              <a:t>ung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>
                <a:latin typeface="Arial" pitchFamily="34" charset="0"/>
                <a:cs typeface="Arial" pitchFamily="34" charset="0"/>
              </a:rPr>
              <a:t>thư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vi-VN" sz="1800" dirty="0">
                <a:latin typeface="Arial" pitchFamily="34" charset="0"/>
                <a:cs typeface="Arial" pitchFamily="34" charset="0"/>
              </a:rPr>
              <a:t>thận, phổi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,</a:t>
            </a:r>
            <a:r>
              <a:rPr lang="vi-VN" sz="1800" dirty="0">
                <a:latin typeface="Arial" pitchFamily="34" charset="0"/>
                <a:cs typeface="Arial" pitchFamily="34" charset="0"/>
              </a:rPr>
              <a:t> tuyến tiền liệt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Tx/>
              <a:buChar char="-"/>
            </a:pP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hạn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chế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sự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di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căn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ung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thư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hạn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chế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béo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phì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3352800"/>
            <a:ext cx="1905000" cy="2543175"/>
          </a:xfrm>
          <a:prstGeom prst="rect">
            <a:avLst/>
          </a:prstGeom>
          <a:noFill/>
        </p:spPr>
      </p:pic>
      <p:pic>
        <p:nvPicPr>
          <p:cNvPr id="2049" name="Picture 4" descr="IMG_0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705225"/>
            <a:ext cx="3467100" cy="2276475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3000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85800" y="5983069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Giấy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chứng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nhận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Thực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phẩm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chức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năng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VINDOXIM-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Bộ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Y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tế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0" y="6059269"/>
            <a:ext cx="3788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Thực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phẩm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chức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năng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VINDOXIM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57200" y="274638"/>
            <a:ext cx="8229600" cy="5230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lIns="91267" tIns="45624" rIns="91267" bIns="45624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THỰC PHẨM CHỨC NĂNG VINDOXIM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5867400" cy="5715000"/>
          </a:xfrm>
        </p:spPr>
        <p:txBody>
          <a:bodyPr>
            <a:normAutofit fontScale="62500" lnSpcReduction="20000"/>
          </a:bodyPr>
          <a:lstStyle/>
          <a:p>
            <a:pPr algn="just">
              <a:defRPr/>
            </a:pPr>
            <a:r>
              <a:rPr lang="en-US" b="1" dirty="0" err="1">
                <a:latin typeface="Arial" pitchFamily="34" charset="0"/>
                <a:cs typeface="Arial" pitchFamily="34" charset="0"/>
              </a:rPr>
              <a:t>Thành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: 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n-US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n-US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n-US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n-US" b="1" dirty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171450" indent="-171450" algn="just">
              <a:buNone/>
              <a:defRPr/>
            </a:pPr>
            <a:r>
              <a:rPr lang="en-US" dirty="0" err="1">
                <a:latin typeface="Arial" pitchFamily="34" charset="0"/>
                <a:cs typeface="Arial" pitchFamily="34" charset="0"/>
              </a:rPr>
              <a:t>Tăng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cường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miễn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dịch</a:t>
            </a:r>
            <a:r>
              <a:rPr lang="en-US" dirty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bảo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vệ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tế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bào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thần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kinh</a:t>
            </a:r>
            <a:r>
              <a:rPr lang="en-US" dirty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giúp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phòng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ngừa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suy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thoái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tế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bào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thần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kinh</a:t>
            </a:r>
            <a:r>
              <a:rPr lang="en-US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defRPr/>
            </a:pPr>
            <a:r>
              <a:rPr lang="en-US" b="1" dirty="0" err="1">
                <a:latin typeface="Arial" pitchFamily="34" charset="0"/>
                <a:cs typeface="Arial" pitchFamily="34" charset="0"/>
              </a:rPr>
              <a:t>Đối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tượng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sử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171450" indent="-171450" algn="just">
              <a:buFontTx/>
              <a:buChar char="-"/>
              <a:defRPr/>
            </a:pPr>
            <a:r>
              <a:rPr lang="en-US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bị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bệnh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kinh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niên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như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bệnh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bạch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cầu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marL="171450" indent="-171450" algn="just">
              <a:buFontTx/>
              <a:buChar char="-"/>
              <a:defRPr/>
            </a:pPr>
            <a:r>
              <a:rPr lang="en-US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già</a:t>
            </a:r>
            <a:r>
              <a:rPr lang="en-US" dirty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nguy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mắc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bệnh</a:t>
            </a:r>
            <a:r>
              <a:rPr lang="en-US" dirty="0">
                <a:latin typeface="Arial" pitchFamily="34" charset="0"/>
                <a:cs typeface="Arial" pitchFamily="34" charset="0"/>
              </a:rPr>
              <a:t> Alzheimer’s</a:t>
            </a:r>
          </a:p>
          <a:p>
            <a:pPr marL="171450" indent="-171450" algn="just">
              <a:buFontTx/>
              <a:buChar char="-"/>
              <a:defRPr/>
            </a:pPr>
            <a:r>
              <a:rPr lang="en-US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nguy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mắc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bệnh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ung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thư</a:t>
            </a:r>
            <a:r>
              <a:rPr lang="en-US" dirty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bệnh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nhân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ung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thư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ung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thư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căn</a:t>
            </a:r>
            <a:r>
              <a:rPr lang="en-US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1066800"/>
            <a:ext cx="2209800" cy="292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4419600"/>
            <a:ext cx="2303374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7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230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lIns="91267" tIns="45624" rIns="91267" bIns="45624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THỰC PHẨM CHỨC NĂNG VINDOXIM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828800" y="1600200"/>
          <a:ext cx="4057650" cy="2208276"/>
        </p:xfrm>
        <a:graphic>
          <a:graphicData uri="http://schemas.openxmlformats.org/drawingml/2006/table">
            <a:tbl>
              <a:tblPr/>
              <a:tblGrid>
                <a:gridCol w="2844649"/>
                <a:gridCol w="121300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Indirubin-3′-oxime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40 mg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Avicel PH101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140 mg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Lactose monohydrat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60 mg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Natri</a:t>
                      </a:r>
                      <a:r>
                        <a:rPr lang="en-US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starch </a:t>
                      </a:r>
                      <a:r>
                        <a:rPr lang="en-US" sz="180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glycolate</a:t>
                      </a:r>
                      <a:endParaRPr lang="en-US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 mg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Natri lauryl sulfat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5.0 mg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Aerosil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2.5 mg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Magnesium stearate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2.5 mg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quyền</a:t>
            </a:r>
            <a:r>
              <a:rPr lang="en-US" dirty="0" smtClean="0"/>
              <a:t> SHTT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phát</a:t>
            </a:r>
            <a:r>
              <a:rPr lang="en-US" dirty="0" smtClean="0"/>
              <a:t> minh </a:t>
            </a:r>
            <a:r>
              <a:rPr lang="en-US" dirty="0" err="1" smtClean="0"/>
              <a:t>sáng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nhằm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Xây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 </a:t>
            </a:r>
            <a:r>
              <a:rPr lang="en-US" dirty="0" err="1" smtClean="0"/>
              <a:t>dự</a:t>
            </a:r>
            <a:r>
              <a:rPr lang="en-US" dirty="0" smtClean="0"/>
              <a:t> </a:t>
            </a:r>
            <a:r>
              <a:rPr lang="en-US" dirty="0" err="1" smtClean="0"/>
              <a:t>án</a:t>
            </a:r>
            <a:r>
              <a:rPr lang="en-US" dirty="0" smtClean="0"/>
              <a:t>,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nang</a:t>
            </a:r>
            <a:r>
              <a:rPr lang="en-US" dirty="0" smtClean="0"/>
              <a:t> VINDOXIM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mô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endParaRPr lang="en-US" dirty="0" smtClean="0"/>
          </a:p>
          <a:p>
            <a:pPr lvl="1"/>
            <a:r>
              <a:rPr lang="en-US" dirty="0" err="1" smtClean="0"/>
              <a:t>Tiến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thử</a:t>
            </a:r>
            <a:r>
              <a:rPr lang="en-US" dirty="0" smtClean="0"/>
              <a:t> </a:t>
            </a:r>
            <a:r>
              <a:rPr lang="en-US" dirty="0" err="1" smtClean="0"/>
              <a:t>nghiệm</a:t>
            </a:r>
            <a:r>
              <a:rPr lang="en-US" dirty="0" smtClean="0"/>
              <a:t> </a:t>
            </a:r>
            <a:r>
              <a:rPr lang="en-US" dirty="0" err="1" smtClean="0"/>
              <a:t>lâm</a:t>
            </a:r>
            <a:r>
              <a:rPr lang="en-US" dirty="0" smtClean="0"/>
              <a:t> </a:t>
            </a:r>
            <a:r>
              <a:rPr lang="en-US" dirty="0" err="1" smtClean="0"/>
              <a:t>sàng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tình</a:t>
            </a:r>
            <a:r>
              <a:rPr lang="en-US" dirty="0" smtClean="0"/>
              <a:t> </a:t>
            </a:r>
            <a:r>
              <a:rPr lang="en-US" dirty="0" err="1" smtClean="0"/>
              <a:t>nguyện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ung</a:t>
            </a:r>
            <a:r>
              <a:rPr lang="en-US" dirty="0" smtClean="0"/>
              <a:t> </a:t>
            </a:r>
            <a:r>
              <a:rPr lang="en-US" dirty="0" err="1" smtClean="0"/>
              <a:t>thư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tăng</a:t>
            </a:r>
            <a:r>
              <a:rPr lang="en-US" dirty="0" smtClean="0"/>
              <a:t> </a:t>
            </a:r>
            <a:r>
              <a:rPr lang="en-US" dirty="0" err="1" smtClean="0"/>
              <a:t>cường</a:t>
            </a:r>
            <a:r>
              <a:rPr lang="en-US" dirty="0" smtClean="0"/>
              <a:t> </a:t>
            </a:r>
            <a:r>
              <a:rPr lang="en-US" dirty="0" err="1" smtClean="0"/>
              <a:t>miễn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endParaRPr lang="en-US" dirty="0" smtClean="0"/>
          </a:p>
          <a:p>
            <a:pPr lvl="1"/>
            <a:r>
              <a:rPr lang="en-US" dirty="0" err="1" smtClean="0"/>
              <a:t>Đánh</a:t>
            </a:r>
            <a:r>
              <a:rPr lang="en-US" dirty="0" smtClean="0"/>
              <a:t>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khả</a:t>
            </a:r>
            <a:r>
              <a:rPr lang="en-US" dirty="0" smtClean="0"/>
              <a:t> </a:t>
            </a:r>
            <a:r>
              <a:rPr lang="en-US" dirty="0" err="1" smtClean="0"/>
              <a:t>thi</a:t>
            </a:r>
            <a:r>
              <a:rPr lang="en-US" dirty="0" smtClean="0"/>
              <a:t> </a:t>
            </a:r>
            <a:r>
              <a:rPr lang="en-US" dirty="0" err="1" smtClean="0"/>
              <a:t>phát</a:t>
            </a:r>
            <a:r>
              <a:rPr lang="en-US" dirty="0" smtClean="0"/>
              <a:t> </a:t>
            </a:r>
            <a:r>
              <a:rPr lang="en-US" dirty="0" err="1" smtClean="0"/>
              <a:t>triển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indirubin-3-oxime</a:t>
            </a:r>
            <a:endParaRPr lang="en-US" dirty="0"/>
          </a:p>
        </p:txBody>
      </p:sp>
      <p:pic>
        <p:nvPicPr>
          <p:cNvPr id="4" name="Picture 28" descr="C:\Documents and Settings\HoVietDuc\Desktop\New Folder\IMG_0001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5715000"/>
            <a:ext cx="1117599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6200" y="5715000"/>
            <a:ext cx="1113719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.VnArial" pitchFamily="34" charset="0"/>
              </a:rPr>
              <a:t>ĐĂNG KÝ SHTT </a:t>
            </a:r>
            <a:r>
              <a:rPr lang="en-US" dirty="0" err="1" smtClean="0">
                <a:latin typeface=".VnArial" pitchFamily="34" charset="0"/>
              </a:rPr>
              <a:t>tại</a:t>
            </a:r>
            <a:r>
              <a:rPr lang="en-US" dirty="0" smtClean="0">
                <a:latin typeface=".VnArial" pitchFamily="34" charset="0"/>
              </a:rPr>
              <a:t> VIỆN HCTN</a:t>
            </a:r>
            <a:endParaRPr lang="en-US" dirty="0">
              <a:latin typeface=".Vn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e-DE" dirty="0" smtClean="0"/>
              <a:t>Từ </a:t>
            </a:r>
            <a:r>
              <a:rPr lang="de-DE" smtClean="0"/>
              <a:t>năm 1988-2016</a:t>
            </a:r>
            <a:endParaRPr lang="de-DE" dirty="0" smtClean="0"/>
          </a:p>
          <a:p>
            <a:r>
              <a:rPr lang="de-DE" dirty="0" smtClean="0"/>
              <a:t>được cấp 22 </a:t>
            </a:r>
            <a:r>
              <a:rPr lang="de-DE" dirty="0" smtClean="0"/>
              <a:t>sáng chế, giải pháp hữu ích trong nước</a:t>
            </a:r>
          </a:p>
          <a:p>
            <a:r>
              <a:rPr lang="de-DE" dirty="0" smtClean="0"/>
              <a:t>4 đơn sáng chế quốc tế, Nga, Hàn Quốc</a:t>
            </a:r>
          </a:p>
          <a:p>
            <a:r>
              <a:rPr lang="de-DE" dirty="0" smtClean="0"/>
              <a:t>Bằng độc quyền kiểu dáng công nghiệp: 2 (8 s/p).</a:t>
            </a:r>
          </a:p>
          <a:p>
            <a:r>
              <a:rPr lang="de-DE" dirty="0" smtClean="0"/>
              <a:t>Đối tượng: phân bón, xử lý môi trường, thủy sản, dược liệu (quy trình phân lập, tinh chế hợp chất sạch, hợp phần có tác dụng sinh học cao).</a:t>
            </a:r>
          </a:p>
          <a:p>
            <a:r>
              <a:rPr lang="de-DE" dirty="0" smtClean="0"/>
              <a:t>HUDAVIL phân bón hữu cơ vi sinh nhiều thể loại (phân bón cho cây trồng, thức ăn và xử lý ô nhiễm hồ nuôi tôm sú, cá tra)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.VnArial" pitchFamily="34" charset="0"/>
              </a:rPr>
              <a:t>ĐĂNG KÝ SHTT </a:t>
            </a:r>
            <a:r>
              <a:rPr lang="en-US" dirty="0" err="1" smtClean="0">
                <a:latin typeface=".VnArial" pitchFamily="34" charset="0"/>
              </a:rPr>
              <a:t>tại</a:t>
            </a:r>
            <a:r>
              <a:rPr lang="en-US" dirty="0" smtClean="0">
                <a:latin typeface=".VnArial" pitchFamily="34" charset="0"/>
              </a:rPr>
              <a:t> VIỆN HCTN 2</a:t>
            </a:r>
            <a:br>
              <a:rPr lang="en-US" dirty="0" smtClean="0">
                <a:latin typeface=".VnArial" pitchFamily="34" charset="0"/>
              </a:rPr>
            </a:br>
            <a:r>
              <a:rPr lang="en-US" dirty="0" smtClean="0">
                <a:latin typeface=".VnArial" pitchFamily="34" charset="0"/>
              </a:rPr>
              <a:t>HUDAVIL</a:t>
            </a:r>
            <a:endParaRPr lang="en-US" dirty="0"/>
          </a:p>
        </p:txBody>
      </p:sp>
      <p:pic>
        <p:nvPicPr>
          <p:cNvPr id="26627" name="Picture 3" descr="C:\Users\Windows7\Desktop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4038600"/>
            <a:ext cx="2819400" cy="2819400"/>
          </a:xfrm>
          <a:prstGeom prst="rect">
            <a:avLst/>
          </a:prstGeom>
          <a:noFill/>
        </p:spPr>
      </p:pic>
      <p:pic>
        <p:nvPicPr>
          <p:cNvPr id="26628" name="Picture 4" descr="C:\Users\Windows7\Desktop\images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886200"/>
            <a:ext cx="2324100" cy="2813984"/>
          </a:xfrm>
          <a:prstGeom prst="rect">
            <a:avLst/>
          </a:prstGeom>
          <a:noFill/>
        </p:spPr>
      </p:pic>
      <p:pic>
        <p:nvPicPr>
          <p:cNvPr id="26630" name="Picture 6" descr="C:\Users\Windows7\Desktop\images (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1676400"/>
            <a:ext cx="3263484" cy="2171700"/>
          </a:xfrm>
          <a:prstGeom prst="rect">
            <a:avLst/>
          </a:prstGeom>
          <a:noFill/>
        </p:spPr>
      </p:pic>
      <p:pic>
        <p:nvPicPr>
          <p:cNvPr id="26626" name="Picture 2" descr="C:\Users\Windows7\Desktop\images (4)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14400" y="1524000"/>
            <a:ext cx="3505200" cy="2303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err="1" smtClean="0"/>
              <a:t>Bài</a:t>
            </a:r>
            <a:r>
              <a:rPr lang="en-US" b="1" dirty="0" smtClean="0"/>
              <a:t> </a:t>
            </a:r>
            <a:r>
              <a:rPr lang="en-US" b="1" dirty="0" err="1" smtClean="0"/>
              <a:t>học</a:t>
            </a:r>
            <a:r>
              <a:rPr lang="en-US" b="1" dirty="0" smtClean="0"/>
              <a:t> </a:t>
            </a:r>
            <a:r>
              <a:rPr lang="en-US" b="1" dirty="0" err="1" smtClean="0"/>
              <a:t>kinh</a:t>
            </a:r>
            <a:r>
              <a:rPr lang="en-US" b="1" dirty="0" smtClean="0"/>
              <a:t> </a:t>
            </a:r>
            <a:r>
              <a:rPr lang="en-US" b="1" dirty="0" err="1" smtClean="0"/>
              <a:t>nghiệm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1.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nguồn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: </a:t>
            </a:r>
            <a:r>
              <a:rPr lang="en-US" dirty="0" err="1" smtClean="0"/>
              <a:t>phát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,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khả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, </a:t>
            </a:r>
            <a:r>
              <a:rPr lang="en-US" dirty="0" err="1" smtClean="0"/>
              <a:t>có</a:t>
            </a:r>
            <a:r>
              <a:rPr lang="en-US" dirty="0" smtClean="0"/>
              <a:t> ý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sáng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2.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, </a:t>
            </a:r>
            <a:r>
              <a:rPr lang="en-US" dirty="0" err="1" smtClean="0"/>
              <a:t>chuẩn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, </a:t>
            </a:r>
            <a:r>
              <a:rPr lang="en-US" dirty="0" err="1" smtClean="0"/>
              <a:t>vấn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3. </a:t>
            </a:r>
            <a:r>
              <a:rPr lang="en-US" dirty="0" err="1" smtClean="0"/>
              <a:t>Khâu</a:t>
            </a:r>
            <a:r>
              <a:rPr lang="en-US" dirty="0" smtClean="0"/>
              <a:t> </a:t>
            </a:r>
            <a:r>
              <a:rPr lang="en-US" dirty="0" err="1" smtClean="0"/>
              <a:t>chuẩn</a:t>
            </a:r>
            <a:r>
              <a:rPr lang="en-US" dirty="0" smtClean="0"/>
              <a:t> </a:t>
            </a:r>
            <a:r>
              <a:rPr lang="en-US" dirty="0" err="1" smtClean="0"/>
              <a:t>bị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đăng</a:t>
            </a:r>
            <a:r>
              <a:rPr lang="en-US" dirty="0" smtClean="0"/>
              <a:t> </a:t>
            </a:r>
            <a:r>
              <a:rPr lang="en-US" dirty="0" err="1" smtClean="0"/>
              <a:t>ký</a:t>
            </a:r>
            <a:r>
              <a:rPr lang="en-US" dirty="0" smtClean="0"/>
              <a:t> </a:t>
            </a:r>
            <a:r>
              <a:rPr lang="en-US" dirty="0" err="1" smtClean="0"/>
              <a:t>Sáng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, GPHI</a:t>
            </a:r>
          </a:p>
          <a:p>
            <a:pPr lvl="1"/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hiểu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sáng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bố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, </a:t>
            </a:r>
            <a:r>
              <a:rPr lang="en-US" dirty="0" err="1" smtClean="0"/>
              <a:t>nội</a:t>
            </a:r>
            <a:r>
              <a:rPr lang="en-US" dirty="0" smtClean="0"/>
              <a:t> dung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sáng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, </a:t>
            </a:r>
            <a:endParaRPr lang="en-US" dirty="0"/>
          </a:p>
          <a:p>
            <a:pPr lvl="1"/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rõ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hộ</a:t>
            </a:r>
            <a:endParaRPr lang="en-US" dirty="0" smtClean="0"/>
          </a:p>
          <a:p>
            <a:pPr lvl="1"/>
            <a:r>
              <a:rPr lang="en-US" dirty="0" err="1" smtClean="0"/>
              <a:t>Nội</a:t>
            </a:r>
            <a:r>
              <a:rPr lang="en-US" dirty="0" smtClean="0"/>
              <a:t> dung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bố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sáng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err="1" smtClean="0"/>
              <a:t>cáo</a:t>
            </a:r>
            <a:r>
              <a:rPr lang="en-US" dirty="0" smtClean="0"/>
              <a:t> </a:t>
            </a:r>
            <a:r>
              <a:rPr lang="en-US" dirty="0" err="1" smtClean="0"/>
              <a:t>khoa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(</a:t>
            </a:r>
            <a:r>
              <a:rPr lang="en-US" dirty="0" err="1" smtClean="0"/>
              <a:t>phù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, </a:t>
            </a:r>
            <a:r>
              <a:rPr lang="en-US" dirty="0" err="1" smtClean="0"/>
              <a:t>thêm</a:t>
            </a:r>
            <a:r>
              <a:rPr lang="en-US" dirty="0" smtClean="0"/>
              <a:t>, </a:t>
            </a:r>
            <a:r>
              <a:rPr lang="en-US" dirty="0" err="1" smtClean="0"/>
              <a:t>bớt</a:t>
            </a:r>
            <a:r>
              <a:rPr lang="en-US" dirty="0" smtClean="0"/>
              <a:t>...)</a:t>
            </a:r>
          </a:p>
          <a:p>
            <a:pPr marL="347663" lvl="1" indent="-331788">
              <a:buNone/>
            </a:pPr>
            <a:r>
              <a:rPr lang="en-US" sz="3200" dirty="0" smtClean="0"/>
              <a:t>4. </a:t>
            </a:r>
            <a:r>
              <a:rPr lang="en-US" sz="3200" dirty="0" err="1" smtClean="0"/>
              <a:t>Ứng</a:t>
            </a:r>
            <a:r>
              <a:rPr lang="en-US" sz="3200" dirty="0" smtClean="0"/>
              <a:t> </a:t>
            </a:r>
            <a:r>
              <a:rPr lang="en-US" sz="3200" dirty="0" err="1" smtClean="0"/>
              <a:t>dụng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phát</a:t>
            </a:r>
            <a:r>
              <a:rPr lang="en-US" sz="3200" dirty="0" smtClean="0"/>
              <a:t> </a:t>
            </a:r>
            <a:r>
              <a:rPr lang="en-US" sz="3200" dirty="0" err="1" smtClean="0"/>
              <a:t>triển</a:t>
            </a:r>
            <a:r>
              <a:rPr lang="en-US" sz="3200" dirty="0" smtClean="0"/>
              <a:t> </a:t>
            </a:r>
            <a:r>
              <a:rPr lang="en-US" sz="3200" dirty="0" err="1" smtClean="0"/>
              <a:t>các</a:t>
            </a:r>
            <a:r>
              <a:rPr lang="en-US" sz="3200" dirty="0" smtClean="0"/>
              <a:t> </a:t>
            </a:r>
            <a:r>
              <a:rPr lang="en-US" sz="3200" dirty="0" err="1" smtClean="0"/>
              <a:t>sáng</a:t>
            </a:r>
            <a:r>
              <a:rPr lang="en-US" sz="3200" dirty="0" smtClean="0"/>
              <a:t> </a:t>
            </a:r>
            <a:r>
              <a:rPr lang="en-US" sz="3200" dirty="0" err="1" smtClean="0"/>
              <a:t>chế</a:t>
            </a:r>
            <a:r>
              <a:rPr lang="en-US" sz="3200" dirty="0" smtClean="0"/>
              <a:t> </a:t>
            </a:r>
            <a:r>
              <a:rPr lang="en-US" sz="3200" dirty="0" err="1" smtClean="0"/>
              <a:t>thành</a:t>
            </a:r>
            <a:r>
              <a:rPr lang="en-US" sz="3200" dirty="0" smtClean="0"/>
              <a:t> </a:t>
            </a:r>
            <a:r>
              <a:rPr lang="en-US" sz="3200" dirty="0" err="1" smtClean="0"/>
              <a:t>sản</a:t>
            </a:r>
            <a:r>
              <a:rPr lang="en-US" sz="3200" dirty="0" smtClean="0"/>
              <a:t> </a:t>
            </a:r>
            <a:r>
              <a:rPr lang="en-US" sz="3200" dirty="0" err="1" smtClean="0"/>
              <a:t>phẩm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2"/>
          </a:xfr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err="1" smtClean="0"/>
              <a:t>Giới</a:t>
            </a:r>
            <a:r>
              <a:rPr lang="en-US" b="1" dirty="0" smtClean="0"/>
              <a:t> </a:t>
            </a:r>
            <a:r>
              <a:rPr lang="en-US" b="1" dirty="0" err="1" smtClean="0"/>
              <a:t>thiệu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819400"/>
            <a:ext cx="2362200" cy="533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dirty="0" err="1" smtClean="0"/>
              <a:t>Cây</a:t>
            </a:r>
            <a:r>
              <a:rPr lang="en-US" sz="2400" dirty="0" smtClean="0"/>
              <a:t> </a:t>
            </a:r>
            <a:r>
              <a:rPr lang="en-US" sz="2400" dirty="0" err="1"/>
              <a:t>Chàm</a:t>
            </a:r>
            <a:r>
              <a:rPr lang="en-US" sz="2400" dirty="0"/>
              <a:t> </a:t>
            </a:r>
            <a:r>
              <a:rPr lang="en-US" sz="2400" dirty="0" err="1" smtClean="0"/>
              <a:t>mèo</a:t>
            </a:r>
            <a:endParaRPr lang="en-US" sz="2400" dirty="0"/>
          </a:p>
        </p:txBody>
      </p:sp>
      <p:pic>
        <p:nvPicPr>
          <p:cNvPr id="5" name="Picture 28" descr="C:\Documents and Settings\HoVietDuc\Desktop\New Folder\IMG_0001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3462" y="1143001"/>
            <a:ext cx="2026471" cy="1519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Documents and Settings\HoVietDuc\Desktop\anh-fiji\DSCF11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143000"/>
            <a:ext cx="2099366" cy="154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5943600" y="1143000"/>
          <a:ext cx="2509837" cy="1592393"/>
        </p:xfrm>
        <a:graphic>
          <a:graphicData uri="http://schemas.openxmlformats.org/presentationml/2006/ole">
            <p:oleObj spid="_x0000_s1026" name="CS ChemDraw Drawing" r:id="rId5" imgW="2875410" imgH="1814763" progId="ChemDraw.Document.6.0">
              <p:embed/>
            </p:oleObj>
          </a:graphicData>
        </a:graphic>
      </p:graphicFrame>
      <p:sp>
        <p:nvSpPr>
          <p:cNvPr id="9" name="Down Arrow 8"/>
          <p:cNvSpPr/>
          <p:nvPr/>
        </p:nvSpPr>
        <p:spPr>
          <a:xfrm>
            <a:off x="5791200" y="3200400"/>
            <a:ext cx="6096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581400" y="3810000"/>
            <a:ext cx="4876800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-</a:t>
            </a:r>
            <a:r>
              <a:rPr lang="en-US" i="1" dirty="0" err="1" smtClean="0"/>
              <a:t>Tác</a:t>
            </a:r>
            <a:r>
              <a:rPr lang="en-US" i="1" dirty="0" smtClean="0"/>
              <a:t> </a:t>
            </a:r>
            <a:r>
              <a:rPr lang="en-US" i="1" dirty="0" err="1" smtClean="0"/>
              <a:t>dụng</a:t>
            </a:r>
            <a:r>
              <a:rPr lang="en-US" i="1" dirty="0" smtClean="0"/>
              <a:t> </a:t>
            </a:r>
            <a:r>
              <a:rPr lang="en-US" i="1" dirty="0" err="1" smtClean="0"/>
              <a:t>chống</a:t>
            </a:r>
            <a:r>
              <a:rPr lang="en-US" i="1" dirty="0" smtClean="0"/>
              <a:t> </a:t>
            </a:r>
            <a:r>
              <a:rPr lang="en-US" i="1" dirty="0" err="1" smtClean="0"/>
              <a:t>ung</a:t>
            </a:r>
            <a:r>
              <a:rPr lang="en-US" i="1" dirty="0" smtClean="0"/>
              <a:t> </a:t>
            </a:r>
            <a:r>
              <a:rPr lang="en-US" i="1" dirty="0" err="1" smtClean="0"/>
              <a:t>thư</a:t>
            </a:r>
            <a:r>
              <a:rPr lang="en-US" i="1" dirty="0" smtClean="0"/>
              <a:t> (</a:t>
            </a:r>
            <a:r>
              <a:rPr lang="en-US" i="1" dirty="0" err="1" smtClean="0"/>
              <a:t>phổi</a:t>
            </a:r>
            <a:r>
              <a:rPr lang="en-US" i="1" dirty="0" smtClean="0"/>
              <a:t>, </a:t>
            </a:r>
            <a:r>
              <a:rPr lang="en-US" i="1" dirty="0" err="1" smtClean="0"/>
              <a:t>máu</a:t>
            </a:r>
            <a:r>
              <a:rPr lang="en-US" i="1" dirty="0" smtClean="0"/>
              <a:t>, </a:t>
            </a:r>
            <a:r>
              <a:rPr lang="en-US" i="1" dirty="0" err="1" smtClean="0"/>
              <a:t>gan</a:t>
            </a:r>
            <a:r>
              <a:rPr lang="en-US" i="1" dirty="0" smtClean="0"/>
              <a:t>, </a:t>
            </a:r>
            <a:r>
              <a:rPr lang="en-US" i="1" dirty="0" err="1" smtClean="0"/>
              <a:t>ruột</a:t>
            </a:r>
            <a:r>
              <a:rPr lang="en-US" i="1" dirty="0" smtClean="0"/>
              <a:t>)</a:t>
            </a:r>
          </a:p>
          <a:p>
            <a:pPr algn="ctr">
              <a:buFontTx/>
              <a:buChar char="-"/>
            </a:pP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miễn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béo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phì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loãng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xương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i="1" dirty="0"/>
          </a:p>
        </p:txBody>
      </p:sp>
      <p:sp>
        <p:nvSpPr>
          <p:cNvPr id="11" name="Left Arrow 10"/>
          <p:cNvSpPr/>
          <p:nvPr/>
        </p:nvSpPr>
        <p:spPr>
          <a:xfrm>
            <a:off x="2819400" y="1905000"/>
            <a:ext cx="4572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Brace 11"/>
          <p:cNvSpPr/>
          <p:nvPr/>
        </p:nvSpPr>
        <p:spPr>
          <a:xfrm rot="16200000">
            <a:off x="4171950" y="1466850"/>
            <a:ext cx="685800" cy="79629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7200" y="5943600"/>
            <a:ext cx="1371600" cy="46166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 GPHI</a:t>
            </a:r>
            <a:endParaRPr 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057400" y="5943600"/>
            <a:ext cx="1535998" cy="46166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/>
              <a:t>1 </a:t>
            </a:r>
            <a:r>
              <a:rPr lang="en-US" sz="2400" b="1" dirty="0" err="1" smtClean="0"/>
              <a:t>Sáng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chế</a:t>
            </a:r>
            <a:endParaRPr 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810000" y="5943600"/>
            <a:ext cx="1090363" cy="46166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/>
              <a:t>1 TPCN</a:t>
            </a:r>
            <a:endParaRPr 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172200" y="5943600"/>
            <a:ext cx="20574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Sáng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tạo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Việt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733800" y="2819400"/>
            <a:ext cx="4724400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Hoạt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chất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indirubin-3’-oxime</a:t>
            </a: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" y="3352800"/>
            <a:ext cx="274320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en-US" dirty="0" err="1"/>
              <a:t>phổ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ở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tỉnh</a:t>
            </a:r>
            <a:r>
              <a:rPr lang="en-US" dirty="0"/>
              <a:t> </a:t>
            </a:r>
            <a:r>
              <a:rPr lang="en-US" dirty="0" err="1"/>
              <a:t>vùng</a:t>
            </a:r>
            <a:r>
              <a:rPr lang="en-US" dirty="0"/>
              <a:t> </a:t>
            </a:r>
            <a:r>
              <a:rPr lang="en-US" dirty="0" err="1"/>
              <a:t>núi</a:t>
            </a:r>
            <a:r>
              <a:rPr lang="en-US" dirty="0"/>
              <a:t> </a:t>
            </a:r>
            <a:r>
              <a:rPr lang="en-US" dirty="0" err="1"/>
              <a:t>Tây</a:t>
            </a:r>
            <a:r>
              <a:rPr lang="en-US" dirty="0"/>
              <a:t> </a:t>
            </a:r>
            <a:r>
              <a:rPr lang="en-US" dirty="0" err="1" smtClean="0"/>
              <a:t>Bắc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/>
              <a:t> </a:t>
            </a:r>
            <a:r>
              <a:rPr lang="en-US" dirty="0" err="1" smtClean="0"/>
              <a:t>Nhuộm</a:t>
            </a:r>
            <a:r>
              <a:rPr lang="en-US" dirty="0" smtClean="0"/>
              <a:t> </a:t>
            </a:r>
            <a:r>
              <a:rPr lang="en-US" dirty="0" err="1" smtClean="0"/>
              <a:t>vải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/>
              <a:t> </a:t>
            </a:r>
            <a:r>
              <a:rPr lang="en-US" dirty="0" err="1" smtClean="0"/>
              <a:t>Chữa</a:t>
            </a:r>
            <a:r>
              <a:rPr lang="en-US" dirty="0" smtClean="0"/>
              <a:t> ho, </a:t>
            </a:r>
            <a:r>
              <a:rPr lang="en-US" dirty="0" err="1"/>
              <a:t>thanh</a:t>
            </a:r>
            <a:r>
              <a:rPr lang="en-US" dirty="0"/>
              <a:t> </a:t>
            </a:r>
            <a:r>
              <a:rPr lang="en-US" dirty="0" err="1"/>
              <a:t>nhiệt</a:t>
            </a:r>
            <a:r>
              <a:rPr lang="en-US" dirty="0"/>
              <a:t>,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độc</a:t>
            </a:r>
            <a:r>
              <a:rPr lang="en-US" dirty="0"/>
              <a:t>, </a:t>
            </a:r>
            <a:r>
              <a:rPr lang="en-US" dirty="0" err="1"/>
              <a:t>tán</a:t>
            </a:r>
            <a:r>
              <a:rPr lang="en-US" dirty="0"/>
              <a:t> </a:t>
            </a:r>
            <a:r>
              <a:rPr lang="en-US" dirty="0" err="1"/>
              <a:t>uất</a:t>
            </a:r>
            <a:r>
              <a:rPr lang="en-US" dirty="0"/>
              <a:t>,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sưng</a:t>
            </a:r>
            <a:r>
              <a:rPr lang="en-US" dirty="0"/>
              <a:t> </a:t>
            </a:r>
            <a:r>
              <a:rPr lang="en-US" dirty="0" err="1"/>
              <a:t>lở</a:t>
            </a:r>
            <a:r>
              <a:rPr lang="en-US" dirty="0"/>
              <a:t> 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đại</a:t>
            </a:r>
            <a:endParaRPr lang="en-US" dirty="0"/>
          </a:p>
        </p:txBody>
      </p:sp>
      <p:sp>
        <p:nvSpPr>
          <p:cNvPr id="19" name="Right Arrow 18"/>
          <p:cNvSpPr/>
          <p:nvPr/>
        </p:nvSpPr>
        <p:spPr>
          <a:xfrm>
            <a:off x="5334000" y="6019800"/>
            <a:ext cx="5334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P11108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WordArt 5"/>
          <p:cNvSpPr>
            <a:spLocks noChangeArrowheads="1" noChangeShapeType="1" noTextEdit="1"/>
          </p:cNvSpPr>
          <p:nvPr/>
        </p:nvSpPr>
        <p:spPr bwMode="auto">
          <a:xfrm rot="490133">
            <a:off x="2057400" y="3276600"/>
            <a:ext cx="6324600" cy="1905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Trân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trọng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cảm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ơn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! </a:t>
            </a:r>
            <a:endParaRPr lang="en-US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47578" y="136233"/>
            <a:ext cx="4720222" cy="672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4495800" cy="1295400"/>
          </a:xfr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err="1" smtClean="0"/>
              <a:t>Bằng</a:t>
            </a:r>
            <a:r>
              <a:rPr lang="en-US" b="1" dirty="0" smtClean="0"/>
              <a:t> </a:t>
            </a:r>
            <a:r>
              <a:rPr lang="en-US" b="1" dirty="0" err="1" smtClean="0"/>
              <a:t>độc</a:t>
            </a:r>
            <a:r>
              <a:rPr lang="en-US" b="1" dirty="0" smtClean="0"/>
              <a:t> </a:t>
            </a:r>
            <a:r>
              <a:rPr lang="en-US" b="1" dirty="0" err="1" smtClean="0"/>
              <a:t>quyền</a:t>
            </a:r>
            <a:r>
              <a:rPr lang="en-US" b="1" dirty="0" smtClean="0"/>
              <a:t> GPHI 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2133600"/>
            <a:ext cx="3886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sz="3000" dirty="0" smtClean="0"/>
              <a:t> </a:t>
            </a:r>
            <a:r>
              <a:rPr lang="en-US" sz="3000" dirty="0" err="1" smtClean="0"/>
              <a:t>Tên</a:t>
            </a:r>
            <a:r>
              <a:rPr lang="en-US" sz="3000" dirty="0" smtClean="0"/>
              <a:t> GPHI (</a:t>
            </a:r>
            <a:r>
              <a:rPr lang="en-US" sz="3000" dirty="0" err="1" smtClean="0"/>
              <a:t>số</a:t>
            </a:r>
            <a:r>
              <a:rPr lang="en-US" sz="3000" dirty="0" smtClean="0"/>
              <a:t> 837)</a:t>
            </a:r>
          </a:p>
          <a:p>
            <a:pPr algn="ctr"/>
            <a:r>
              <a:rPr lang="en-US" sz="3000" b="1" dirty="0" err="1" smtClean="0"/>
              <a:t>Quy</a:t>
            </a:r>
            <a:r>
              <a:rPr lang="en-US" sz="3000" b="1" dirty="0" smtClean="0"/>
              <a:t> </a:t>
            </a:r>
            <a:r>
              <a:rPr lang="en-US" sz="3000" b="1" dirty="0" err="1" smtClean="0"/>
              <a:t>trình</a:t>
            </a:r>
            <a:r>
              <a:rPr lang="en-US" sz="3000" b="1" dirty="0" smtClean="0"/>
              <a:t> </a:t>
            </a:r>
            <a:r>
              <a:rPr lang="en-US" sz="3000" b="1" dirty="0" err="1" smtClean="0"/>
              <a:t>sản</a:t>
            </a:r>
            <a:r>
              <a:rPr lang="en-US" sz="3000" b="1" dirty="0" smtClean="0"/>
              <a:t> </a:t>
            </a:r>
            <a:r>
              <a:rPr lang="en-US" sz="3000" b="1" dirty="0" err="1" smtClean="0"/>
              <a:t>xuất</a:t>
            </a:r>
            <a:r>
              <a:rPr lang="en-US" sz="3000" b="1" dirty="0" smtClean="0"/>
              <a:t> indirubin-3’-oxime </a:t>
            </a:r>
            <a:r>
              <a:rPr lang="en-US" sz="3000" b="1" dirty="0" err="1" smtClean="0"/>
              <a:t>từ</a:t>
            </a:r>
            <a:r>
              <a:rPr lang="en-US" sz="3000" b="1" dirty="0" smtClean="0"/>
              <a:t> </a:t>
            </a:r>
            <a:r>
              <a:rPr lang="en-US" sz="3000" b="1" dirty="0" err="1" smtClean="0"/>
              <a:t>bột</a:t>
            </a:r>
            <a:r>
              <a:rPr lang="en-US" sz="3000" b="1" dirty="0" smtClean="0"/>
              <a:t> </a:t>
            </a:r>
            <a:r>
              <a:rPr lang="en-US" sz="3000" b="1" dirty="0" err="1" smtClean="0"/>
              <a:t>chàm</a:t>
            </a:r>
            <a:endParaRPr lang="en-US" sz="3000" b="1" dirty="0" smtClean="0"/>
          </a:p>
          <a:p>
            <a:pPr algn="ctr"/>
            <a:endParaRPr lang="en-US" sz="3000" b="1" dirty="0" smtClean="0"/>
          </a:p>
          <a:p>
            <a:pPr algn="ctr"/>
            <a:r>
              <a:rPr lang="en-US" sz="3000" dirty="0" err="1" smtClean="0"/>
              <a:t>Số</a:t>
            </a:r>
            <a:r>
              <a:rPr lang="en-US" sz="3000" dirty="0" smtClean="0"/>
              <a:t> đơn2-2008-00028</a:t>
            </a:r>
          </a:p>
          <a:p>
            <a:pPr algn="ctr"/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kumimoji="0" lang="nl-NL" altLang="ja-JP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Quy trình công nghệ điều chế và bán tổng hợp indirubin-3’-oxime từ lá chàm tươi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073022" y="5257800"/>
            <a:ext cx="191783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indirubin-3’-oxime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6140616" y="48760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5835816" y="45712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5988216" y="47236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8" descr="C:\Documents and Settings\HoVietDuc\Desktop\New Folder\IMG_0001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3822" y="5257800"/>
            <a:ext cx="101599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101222" y="2740617"/>
            <a:ext cx="1422184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/>
              <a:t>LÁ CHÀM MÈO</a:t>
            </a:r>
            <a:endParaRPr lang="en-US" sz="1600" dirty="0"/>
          </a:p>
        </p:txBody>
      </p:sp>
      <p:pic>
        <p:nvPicPr>
          <p:cNvPr id="14" name="Picture 8" descr="https://encrypted-tbn0.gstatic.com/images?q=tbn:ANd9GcRhS72hCQJOs9-sr6qqwxAtg-ulMkh-0Ye-59TvUt3c1wHSiJf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9822" y="3197817"/>
            <a:ext cx="1127414" cy="840783"/>
          </a:xfrm>
          <a:prstGeom prst="rect">
            <a:avLst/>
          </a:prstGeom>
          <a:noFill/>
        </p:spPr>
      </p:pic>
      <p:cxnSp>
        <p:nvCxnSpPr>
          <p:cNvPr id="15" name="Straight Arrow Connector 14"/>
          <p:cNvCxnSpPr/>
          <p:nvPr/>
        </p:nvCxnSpPr>
        <p:spPr>
          <a:xfrm>
            <a:off x="3777622" y="2925242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25222" y="2362200"/>
            <a:ext cx="1483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/>
              <a:t>Rửa</a:t>
            </a:r>
            <a:r>
              <a:rPr lang="en-US" sz="1200" dirty="0" smtClean="0"/>
              <a:t> </a:t>
            </a:r>
            <a:r>
              <a:rPr lang="en-US" sz="1200" dirty="0" err="1" smtClean="0"/>
              <a:t>sạch</a:t>
            </a:r>
            <a:endParaRPr lang="en-US" sz="1200" dirty="0" smtClean="0"/>
          </a:p>
          <a:p>
            <a:pPr algn="ctr"/>
            <a:r>
              <a:rPr lang="en-US" sz="1200" dirty="0" err="1" smtClean="0"/>
              <a:t>Ngâm</a:t>
            </a:r>
            <a:r>
              <a:rPr lang="en-US" sz="1200" dirty="0" smtClean="0"/>
              <a:t> </a:t>
            </a:r>
            <a:r>
              <a:rPr lang="en-US" sz="1200" dirty="0" err="1" smtClean="0"/>
              <a:t>nước</a:t>
            </a:r>
            <a:r>
              <a:rPr lang="en-US" sz="1200" dirty="0" smtClean="0"/>
              <a:t> (30-72h)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3625222" y="3048000"/>
            <a:ext cx="1388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/>
              <a:t>Thêm</a:t>
            </a:r>
            <a:r>
              <a:rPr lang="en-US" sz="1200" dirty="0" smtClean="0"/>
              <a:t> </a:t>
            </a:r>
            <a:r>
              <a:rPr lang="en-US" sz="1200" dirty="0" err="1" smtClean="0"/>
              <a:t>bazo</a:t>
            </a:r>
            <a:r>
              <a:rPr lang="en-US" sz="1200" dirty="0" smtClean="0"/>
              <a:t> </a:t>
            </a:r>
            <a:r>
              <a:rPr lang="en-US" sz="1200" dirty="0" err="1" smtClean="0"/>
              <a:t>xúc</a:t>
            </a:r>
            <a:r>
              <a:rPr lang="en-US" sz="1200" dirty="0" smtClean="0"/>
              <a:t> </a:t>
            </a:r>
            <a:r>
              <a:rPr lang="en-US" sz="1200" dirty="0" err="1" smtClean="0"/>
              <a:t>tác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5301622" y="2590800"/>
            <a:ext cx="1433405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/>
              <a:t>Dịch</a:t>
            </a:r>
            <a:r>
              <a:rPr lang="en-US" sz="1600" dirty="0" smtClean="0"/>
              <a:t> </a:t>
            </a:r>
            <a:r>
              <a:rPr lang="en-US" sz="1600" dirty="0" err="1" smtClean="0"/>
              <a:t>nước</a:t>
            </a:r>
            <a:r>
              <a:rPr lang="en-US" sz="1600" dirty="0" smtClean="0"/>
              <a:t> </a:t>
            </a:r>
          </a:p>
          <a:p>
            <a:pPr algn="ctr"/>
            <a:r>
              <a:rPr lang="en-US" sz="1600" dirty="0" err="1" smtClean="0"/>
              <a:t>chứa</a:t>
            </a:r>
            <a:r>
              <a:rPr lang="en-US" sz="1600" dirty="0" smtClean="0"/>
              <a:t> </a:t>
            </a:r>
            <a:r>
              <a:rPr lang="en-US" sz="1600" dirty="0" err="1" smtClean="0"/>
              <a:t>bột</a:t>
            </a:r>
            <a:r>
              <a:rPr lang="en-US" sz="1600" dirty="0" smtClean="0"/>
              <a:t> </a:t>
            </a:r>
            <a:r>
              <a:rPr lang="en-US" sz="1600" dirty="0" err="1" smtClean="0"/>
              <a:t>chàm</a:t>
            </a:r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4996822" y="3962400"/>
            <a:ext cx="3072059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Bột</a:t>
            </a:r>
            <a:r>
              <a:rPr lang="en-US" sz="1600" dirty="0" smtClean="0"/>
              <a:t> </a:t>
            </a:r>
            <a:r>
              <a:rPr lang="en-US" sz="1600" dirty="0" err="1" smtClean="0"/>
              <a:t>chàm</a:t>
            </a:r>
            <a:r>
              <a:rPr lang="en-US" sz="1600" dirty="0" smtClean="0"/>
              <a:t> </a:t>
            </a:r>
            <a:r>
              <a:rPr lang="en-US" sz="1600" dirty="0" err="1" smtClean="0"/>
              <a:t>chứa</a:t>
            </a:r>
            <a:r>
              <a:rPr lang="en-US" sz="1600" dirty="0" smtClean="0"/>
              <a:t> </a:t>
            </a:r>
            <a:r>
              <a:rPr lang="en-US" sz="1600" dirty="0" err="1" smtClean="0"/>
              <a:t>indirubin</a:t>
            </a:r>
            <a:r>
              <a:rPr lang="en-US" sz="1600" dirty="0" smtClean="0"/>
              <a:t> </a:t>
            </a:r>
            <a:r>
              <a:rPr lang="en-US" sz="1600" dirty="0" err="1" smtClean="0"/>
              <a:t>và</a:t>
            </a:r>
            <a:r>
              <a:rPr lang="en-US" sz="1600" dirty="0" smtClean="0"/>
              <a:t> indigo 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6063622" y="3200400"/>
            <a:ext cx="10534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Lọc</a:t>
            </a:r>
            <a:r>
              <a:rPr lang="en-US" sz="1200" dirty="0" smtClean="0"/>
              <a:t>, </a:t>
            </a:r>
            <a:r>
              <a:rPr lang="en-US" sz="1200" dirty="0" err="1" smtClean="0"/>
              <a:t>rửa</a:t>
            </a:r>
            <a:r>
              <a:rPr lang="en-US" sz="1200" dirty="0" smtClean="0"/>
              <a:t> </a:t>
            </a:r>
            <a:r>
              <a:rPr lang="en-US" sz="1200" dirty="0" err="1" smtClean="0"/>
              <a:t>nước</a:t>
            </a:r>
            <a:endParaRPr lang="en-US" sz="1200" dirty="0" smtClean="0"/>
          </a:p>
          <a:p>
            <a:r>
              <a:rPr lang="en-US" sz="1200" dirty="0" err="1" smtClean="0"/>
              <a:t>Làm</a:t>
            </a:r>
            <a:r>
              <a:rPr lang="en-US" sz="1200" dirty="0" smtClean="0"/>
              <a:t> </a:t>
            </a:r>
            <a:r>
              <a:rPr lang="en-US" sz="1200" dirty="0" err="1" smtClean="0"/>
              <a:t>giàu</a:t>
            </a:r>
            <a:endParaRPr lang="en-US" sz="1200" dirty="0" smtClean="0"/>
          </a:p>
          <a:p>
            <a:r>
              <a:rPr lang="en-US" sz="1200" dirty="0" err="1" smtClean="0"/>
              <a:t>sấy</a:t>
            </a:r>
            <a:r>
              <a:rPr lang="en-US" sz="1200" dirty="0" smtClean="0"/>
              <a:t> </a:t>
            </a:r>
            <a:r>
              <a:rPr lang="en-US" sz="1200" dirty="0" err="1" smtClean="0"/>
              <a:t>khô</a:t>
            </a:r>
            <a:endParaRPr lang="en-US" sz="1200" dirty="0" smtClean="0"/>
          </a:p>
        </p:txBody>
      </p:sp>
      <p:cxnSp>
        <p:nvCxnSpPr>
          <p:cNvPr id="21" name="Straight Arrow Connector 20"/>
          <p:cNvCxnSpPr/>
          <p:nvPr/>
        </p:nvCxnSpPr>
        <p:spPr>
          <a:xfrm rot="5400000">
            <a:off x="5706526" y="3542506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" descr="C:\Users\Windows7\Downloads\Di thuc dia Hòa binh 2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200400"/>
            <a:ext cx="17272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err="1" smtClean="0"/>
              <a:t>Bằng</a:t>
            </a:r>
            <a:r>
              <a:rPr lang="en-US" b="1" dirty="0" smtClean="0"/>
              <a:t> </a:t>
            </a:r>
            <a:r>
              <a:rPr lang="en-US" b="1" dirty="0" err="1" smtClean="0"/>
              <a:t>sáng</a:t>
            </a:r>
            <a:r>
              <a:rPr lang="en-US" b="1" dirty="0" smtClean="0"/>
              <a:t> </a:t>
            </a:r>
            <a:r>
              <a:rPr lang="en-US" b="1" dirty="0" err="1" smtClean="0"/>
              <a:t>chế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indirubin-3'-oxim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chàm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mèo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Strobilanthes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cusia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1-2012-02575. 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000" dirty="0" err="1" smtClean="0"/>
              <a:t>Hường</a:t>
            </a:r>
            <a:r>
              <a:rPr lang="en-US" sz="2000" dirty="0" smtClean="0"/>
              <a:t>, </a:t>
            </a:r>
            <a:r>
              <a:rPr lang="en-US" sz="2000" dirty="0" err="1" smtClean="0"/>
              <a:t>Nguyễn</a:t>
            </a:r>
            <a:r>
              <a:rPr lang="en-US" sz="2000" dirty="0" smtClean="0"/>
              <a:t> </a:t>
            </a:r>
            <a:r>
              <a:rPr lang="en-US" sz="2000" dirty="0" err="1" smtClean="0"/>
              <a:t>Văn</a:t>
            </a:r>
            <a:r>
              <a:rPr lang="en-US" sz="2000" dirty="0" smtClean="0"/>
              <a:t> </a:t>
            </a:r>
            <a:r>
              <a:rPr lang="en-US" sz="2000" dirty="0" err="1" smtClean="0"/>
              <a:t>Tài</a:t>
            </a:r>
            <a:r>
              <a:rPr lang="en-US" sz="2000" dirty="0" smtClean="0"/>
              <a:t>, </a:t>
            </a:r>
            <a:r>
              <a:rPr lang="en-US" sz="2000" dirty="0" err="1" smtClean="0"/>
              <a:t>Vũ</a:t>
            </a:r>
            <a:r>
              <a:rPr lang="en-US" sz="2000" dirty="0" smtClean="0"/>
              <a:t> </a:t>
            </a:r>
            <a:r>
              <a:rPr lang="en-US" sz="2000" dirty="0" err="1" smtClean="0"/>
              <a:t>Thị</a:t>
            </a:r>
            <a:r>
              <a:rPr lang="en-US" sz="2000" dirty="0" smtClean="0"/>
              <a:t> </a:t>
            </a:r>
            <a:r>
              <a:rPr lang="en-US" sz="2000" dirty="0" err="1" smtClean="0"/>
              <a:t>Hà</a:t>
            </a:r>
            <a:r>
              <a:rPr lang="en-US" sz="2000" dirty="0" smtClean="0"/>
              <a:t>, </a:t>
            </a:r>
            <a:r>
              <a:rPr lang="en-US" sz="2000" dirty="0" err="1" smtClean="0"/>
              <a:t>Nguyễn</a:t>
            </a:r>
            <a:r>
              <a:rPr lang="en-US" sz="2000" dirty="0" smtClean="0"/>
              <a:t> </a:t>
            </a:r>
            <a:r>
              <a:rPr lang="en-US" sz="2000" dirty="0" err="1" smtClean="0"/>
              <a:t>Thị</a:t>
            </a:r>
            <a:r>
              <a:rPr lang="en-US" sz="2000" dirty="0" smtClean="0"/>
              <a:t> </a:t>
            </a:r>
            <a:r>
              <a:rPr lang="en-US" sz="2000" dirty="0" err="1" smtClean="0"/>
              <a:t>Bích</a:t>
            </a:r>
            <a:r>
              <a:rPr lang="en-US" sz="2000" dirty="0" smtClean="0"/>
              <a:t> </a:t>
            </a:r>
            <a:r>
              <a:rPr lang="en-US" sz="2000" dirty="0" err="1" smtClean="0"/>
              <a:t>Thảo</a:t>
            </a:r>
            <a:r>
              <a:rPr lang="en-US" sz="2000" dirty="0" smtClean="0"/>
              <a:t>, </a:t>
            </a:r>
            <a:r>
              <a:rPr lang="en-US" sz="2000" dirty="0" err="1" smtClean="0"/>
              <a:t>Đỗ</a:t>
            </a:r>
            <a:r>
              <a:rPr lang="en-US" sz="2000" dirty="0" smtClean="0"/>
              <a:t> </a:t>
            </a:r>
            <a:r>
              <a:rPr lang="en-US" sz="2000" dirty="0" err="1" smtClean="0"/>
              <a:t>Thị</a:t>
            </a:r>
            <a:r>
              <a:rPr lang="en-US" sz="2000" dirty="0" smtClean="0"/>
              <a:t> </a:t>
            </a:r>
            <a:r>
              <a:rPr lang="en-US" sz="2000" dirty="0" err="1" smtClean="0"/>
              <a:t>Thảo</a:t>
            </a:r>
            <a:r>
              <a:rPr lang="en-US" sz="2000" dirty="0" smtClean="0"/>
              <a:t>.</a:t>
            </a:r>
          </a:p>
          <a:p>
            <a:r>
              <a:rPr lang="en-US" sz="2000" b="1" dirty="0" err="1" smtClean="0"/>
              <a:t>Cải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tiến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công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nghệ</a:t>
            </a:r>
            <a:r>
              <a:rPr lang="en-US" sz="2000" b="1" dirty="0" smtClean="0"/>
              <a:t>:  </a:t>
            </a:r>
            <a:r>
              <a:rPr lang="en-US" sz="2000" b="1" dirty="0" err="1" smtClean="0"/>
              <a:t>cho</a:t>
            </a:r>
            <a:r>
              <a:rPr lang="en-US" sz="2000" b="1" dirty="0" smtClean="0"/>
              <a:t> </a:t>
            </a:r>
            <a:r>
              <a:rPr lang="en-US" sz="2000" b="1" dirty="0" err="1"/>
              <a:t>kết</a:t>
            </a:r>
            <a:r>
              <a:rPr lang="en-US" sz="2000" b="1" dirty="0"/>
              <a:t> </a:t>
            </a:r>
            <a:r>
              <a:rPr lang="en-US" sz="2000" b="1" dirty="0" err="1"/>
              <a:t>quả</a:t>
            </a:r>
            <a:r>
              <a:rPr lang="en-US" sz="2000" b="1" dirty="0"/>
              <a:t> </a:t>
            </a:r>
            <a:r>
              <a:rPr lang="en-US" sz="2000" b="1" dirty="0" err="1" smtClean="0"/>
              <a:t>cao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về</a:t>
            </a:r>
            <a:r>
              <a:rPr lang="en-US" sz="2000" b="1" dirty="0" smtClean="0"/>
              <a:t> </a:t>
            </a:r>
            <a:r>
              <a:rPr lang="en-US" sz="2000" b="1" dirty="0" err="1"/>
              <a:t>hiệu</a:t>
            </a:r>
            <a:r>
              <a:rPr lang="en-US" sz="2000" b="1" dirty="0"/>
              <a:t> </a:t>
            </a:r>
            <a:r>
              <a:rPr lang="en-US" sz="2000" b="1" dirty="0" err="1"/>
              <a:t>xuất</a:t>
            </a:r>
            <a:r>
              <a:rPr lang="en-US" sz="2000" b="1" dirty="0"/>
              <a:t> </a:t>
            </a:r>
            <a:r>
              <a:rPr lang="en-US" sz="2000" b="1" dirty="0" err="1"/>
              <a:t>tinh</a:t>
            </a:r>
            <a:r>
              <a:rPr lang="en-US" sz="2000" b="1" dirty="0"/>
              <a:t> </a:t>
            </a:r>
            <a:r>
              <a:rPr lang="en-US" sz="2000" b="1" dirty="0" err="1"/>
              <a:t>chế</a:t>
            </a:r>
            <a:r>
              <a:rPr lang="en-US" sz="2000" b="1" dirty="0"/>
              <a:t> </a:t>
            </a:r>
            <a:r>
              <a:rPr lang="en-US" sz="2000" b="1" dirty="0" err="1"/>
              <a:t>với</a:t>
            </a:r>
            <a:r>
              <a:rPr lang="en-US" sz="2000" b="1" dirty="0"/>
              <a:t> </a:t>
            </a:r>
            <a:r>
              <a:rPr lang="en-US" sz="2000" b="1" dirty="0" err="1"/>
              <a:t>độ</a:t>
            </a:r>
            <a:r>
              <a:rPr lang="en-US" sz="2000" b="1" dirty="0"/>
              <a:t> </a:t>
            </a:r>
            <a:r>
              <a:rPr lang="en-US" sz="2000" b="1" dirty="0" err="1"/>
              <a:t>tinh</a:t>
            </a:r>
            <a:r>
              <a:rPr lang="en-US" sz="2000" b="1" dirty="0"/>
              <a:t> </a:t>
            </a:r>
            <a:r>
              <a:rPr lang="en-US" sz="2000" b="1" dirty="0" err="1"/>
              <a:t>khiết</a:t>
            </a:r>
            <a:r>
              <a:rPr lang="en-US" sz="2000" b="1" dirty="0"/>
              <a:t> </a:t>
            </a:r>
            <a:r>
              <a:rPr lang="en-US" sz="2000" b="1" dirty="0" err="1"/>
              <a:t>của</a:t>
            </a:r>
            <a:r>
              <a:rPr lang="en-US" sz="2000" b="1" dirty="0"/>
              <a:t> </a:t>
            </a:r>
            <a:r>
              <a:rPr lang="en-US" sz="2000" b="1" dirty="0" err="1"/>
              <a:t>hợp</a:t>
            </a:r>
            <a:r>
              <a:rPr lang="en-US" sz="2000" b="1" dirty="0"/>
              <a:t> </a:t>
            </a:r>
            <a:r>
              <a:rPr lang="en-US" sz="2000" b="1" dirty="0" err="1"/>
              <a:t>chất</a:t>
            </a:r>
            <a:r>
              <a:rPr lang="en-US" sz="2000" b="1" dirty="0"/>
              <a:t> </a:t>
            </a:r>
            <a:r>
              <a:rPr lang="en-US" sz="2000" b="1" dirty="0" err="1"/>
              <a:t>đạt</a:t>
            </a:r>
            <a:r>
              <a:rPr lang="en-US" sz="2000" b="1" dirty="0"/>
              <a:t> </a:t>
            </a:r>
            <a:r>
              <a:rPr lang="en-US" sz="2000" b="1" dirty="0" err="1"/>
              <a:t>trên</a:t>
            </a:r>
            <a:r>
              <a:rPr lang="en-US" sz="2000" b="1" dirty="0"/>
              <a:t> 97%.</a:t>
            </a:r>
          </a:p>
          <a:p>
            <a:r>
              <a:rPr lang="en-US" sz="2000" dirty="0" err="1" smtClean="0"/>
              <a:t>Công</a:t>
            </a:r>
            <a:r>
              <a:rPr lang="en-US" sz="2000" dirty="0" smtClean="0"/>
              <a:t> </a:t>
            </a:r>
            <a:r>
              <a:rPr lang="en-US" sz="2000" dirty="0" err="1" smtClean="0"/>
              <a:t>bố</a:t>
            </a:r>
            <a:r>
              <a:rPr lang="en-US" sz="2000" dirty="0" smtClean="0"/>
              <a:t> </a:t>
            </a:r>
            <a:r>
              <a:rPr lang="en-US" sz="2000" dirty="0" err="1" smtClean="0"/>
              <a:t>các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quả</a:t>
            </a:r>
            <a:r>
              <a:rPr lang="en-US" sz="2000" dirty="0" smtClean="0"/>
              <a:t> </a:t>
            </a:r>
            <a:r>
              <a:rPr lang="en-US" sz="2000" dirty="0" err="1" smtClean="0"/>
              <a:t>thử</a:t>
            </a:r>
            <a:r>
              <a:rPr lang="en-US" sz="2000" dirty="0" smtClean="0"/>
              <a:t> </a:t>
            </a:r>
            <a:r>
              <a:rPr lang="en-US" sz="2000" dirty="0" err="1" smtClean="0"/>
              <a:t>nghiệm</a:t>
            </a:r>
            <a:r>
              <a:rPr lang="en-US" sz="2000" dirty="0" smtClean="0"/>
              <a:t> </a:t>
            </a:r>
            <a:r>
              <a:rPr lang="en-US" sz="2000" dirty="0" err="1" smtClean="0"/>
              <a:t>tác</a:t>
            </a:r>
            <a:r>
              <a:rPr lang="en-US" sz="2000" dirty="0" smtClean="0"/>
              <a:t> </a:t>
            </a:r>
            <a:r>
              <a:rPr lang="en-US" sz="2000" dirty="0" err="1" smtClean="0"/>
              <a:t>dụng</a:t>
            </a:r>
            <a:r>
              <a:rPr lang="en-US" sz="2000" dirty="0" smtClean="0"/>
              <a:t> </a:t>
            </a:r>
            <a:r>
              <a:rPr lang="en-US" sz="2000" dirty="0" err="1" smtClean="0"/>
              <a:t>chống</a:t>
            </a:r>
            <a:r>
              <a:rPr lang="en-US" sz="2000" dirty="0" smtClean="0"/>
              <a:t> </a:t>
            </a:r>
            <a:r>
              <a:rPr lang="en-US" sz="2000" dirty="0" err="1" smtClean="0"/>
              <a:t>ung</a:t>
            </a:r>
            <a:r>
              <a:rPr lang="en-US" sz="2000" dirty="0" smtClean="0"/>
              <a:t> </a:t>
            </a:r>
            <a:r>
              <a:rPr lang="en-US" sz="2000" dirty="0" err="1" smtClean="0"/>
              <a:t>thư</a:t>
            </a:r>
            <a:r>
              <a:rPr lang="en-US" sz="2000" dirty="0" smtClean="0"/>
              <a:t>  </a:t>
            </a:r>
            <a:r>
              <a:rPr lang="en-US" sz="2000" i="1" dirty="0" smtClean="0"/>
              <a:t>in vivo </a:t>
            </a:r>
            <a:r>
              <a:rPr lang="en-US" sz="2000" dirty="0" err="1" smtClean="0"/>
              <a:t>trên</a:t>
            </a:r>
            <a:r>
              <a:rPr lang="en-US" sz="2000" dirty="0" smtClean="0"/>
              <a:t> </a:t>
            </a:r>
            <a:r>
              <a:rPr lang="en-US" sz="2000" dirty="0" err="1" smtClean="0"/>
              <a:t>chuột</a:t>
            </a:r>
            <a:r>
              <a:rPr lang="en-US" sz="2000" dirty="0" smtClean="0"/>
              <a:t> </a:t>
            </a:r>
            <a:r>
              <a:rPr lang="en-US" sz="2000" dirty="0" err="1" smtClean="0"/>
              <a:t>mang</a:t>
            </a:r>
            <a:r>
              <a:rPr lang="en-US" sz="2000" dirty="0" smtClean="0"/>
              <a:t> u </a:t>
            </a:r>
            <a:r>
              <a:rPr lang="en-US" sz="2000" dirty="0" err="1" smtClean="0"/>
              <a:t>gây</a:t>
            </a:r>
            <a:r>
              <a:rPr lang="en-US" sz="2000" dirty="0" smtClean="0"/>
              <a:t> </a:t>
            </a:r>
            <a:r>
              <a:rPr lang="en-US" sz="2000" dirty="0" err="1" smtClean="0"/>
              <a:t>bởi</a:t>
            </a:r>
            <a:r>
              <a:rPr lang="en-US" sz="2000" dirty="0" smtClean="0"/>
              <a:t> </a:t>
            </a:r>
            <a:r>
              <a:rPr lang="en-US" sz="2000" dirty="0" err="1" smtClean="0"/>
              <a:t>dòng</a:t>
            </a:r>
            <a:r>
              <a:rPr lang="en-US" sz="2000" dirty="0" smtClean="0"/>
              <a:t> </a:t>
            </a:r>
            <a:r>
              <a:rPr lang="en-US" sz="2000" dirty="0" err="1" smtClean="0"/>
              <a:t>tế</a:t>
            </a:r>
            <a:r>
              <a:rPr lang="en-US" sz="2000" dirty="0" smtClean="0"/>
              <a:t> </a:t>
            </a:r>
            <a:r>
              <a:rPr lang="en-US" sz="2000" dirty="0" err="1" smtClean="0"/>
              <a:t>bào</a:t>
            </a:r>
            <a:r>
              <a:rPr lang="en-US" sz="2000" dirty="0" smtClean="0"/>
              <a:t> </a:t>
            </a:r>
            <a:r>
              <a:rPr lang="en-US" sz="2000" dirty="0" err="1" smtClean="0"/>
              <a:t>ung</a:t>
            </a:r>
            <a:r>
              <a:rPr lang="en-US" sz="2000" dirty="0" smtClean="0"/>
              <a:t> </a:t>
            </a:r>
            <a:r>
              <a:rPr lang="en-US" sz="2000" dirty="0" err="1" smtClean="0"/>
              <a:t>thư</a:t>
            </a:r>
            <a:r>
              <a:rPr lang="en-US" sz="2000" dirty="0" smtClean="0"/>
              <a:t> </a:t>
            </a:r>
            <a:r>
              <a:rPr lang="en-US" sz="2000" dirty="0" err="1" smtClean="0"/>
              <a:t>phổi</a:t>
            </a:r>
            <a:r>
              <a:rPr lang="en-US" sz="2000" dirty="0" smtClean="0"/>
              <a:t> LLC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15400" cy="1630362"/>
          </a:xfr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kumimoji="0" lang="nl-NL" altLang="ja-JP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Quy trình công nghệ điều chế bột chàm giàu</a:t>
            </a:r>
            <a:r>
              <a:rPr kumimoji="0" lang="nl-NL" altLang="ja-JP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nl-NL" altLang="ja-JP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indirubin từ lá chàm tươi,</a:t>
            </a:r>
            <a:br>
              <a:rPr kumimoji="0" lang="nl-NL" altLang="ja-JP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</a:br>
            <a:r>
              <a:rPr kumimoji="0" lang="nl-NL" altLang="ja-JP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bán tổng hợp và tinh chế indirubin-3’-oxime 90%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419600" y="5867400"/>
            <a:ext cx="205740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tinh</a:t>
            </a:r>
            <a:r>
              <a:rPr lang="en-US" dirty="0" smtClean="0"/>
              <a:t> </a:t>
            </a:r>
            <a:r>
              <a:rPr lang="en-US" dirty="0" err="1" smtClean="0"/>
              <a:t>khiết</a:t>
            </a:r>
            <a:r>
              <a:rPr lang="en-US" dirty="0" smtClean="0"/>
              <a:t>: 97%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286000" y="38100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20594" y="5103812"/>
            <a:ext cx="191783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indirubin-3’-oxime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85800" y="2512017"/>
            <a:ext cx="1422184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/>
              <a:t>LÁ CHÀM MÈO</a:t>
            </a:r>
            <a:endParaRPr lang="en-US" sz="1600" dirty="0"/>
          </a:p>
        </p:txBody>
      </p:sp>
      <p:pic>
        <p:nvPicPr>
          <p:cNvPr id="17" name="Picture 8" descr="https://encrypted-tbn0.gstatic.com/images?q=tbn:ANd9GcRhS72hCQJOs9-sr6qqwxAtg-ulMkh-0Ye-59TvUt3c1wHSiJf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969217"/>
            <a:ext cx="1127414" cy="840783"/>
          </a:xfrm>
          <a:prstGeom prst="rect">
            <a:avLst/>
          </a:prstGeom>
          <a:noFill/>
        </p:spPr>
      </p:pic>
      <p:cxnSp>
        <p:nvCxnSpPr>
          <p:cNvPr id="18" name="Straight Arrow Connector 17"/>
          <p:cNvCxnSpPr/>
          <p:nvPr/>
        </p:nvCxnSpPr>
        <p:spPr>
          <a:xfrm rot="5400000">
            <a:off x="6553994" y="44950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6706394" y="46474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6858794" y="47998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362200" y="2696642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209800" y="2743200"/>
            <a:ext cx="137160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lọc</a:t>
            </a:r>
            <a:r>
              <a:rPr lang="en-US" sz="1200" dirty="0" smtClean="0"/>
              <a:t> </a:t>
            </a:r>
            <a:r>
              <a:rPr lang="en-US" sz="1200" dirty="0" err="1" smtClean="0"/>
              <a:t>bỏ</a:t>
            </a:r>
            <a:r>
              <a:rPr lang="en-US" sz="1200" dirty="0" smtClean="0"/>
              <a:t> </a:t>
            </a:r>
            <a:r>
              <a:rPr lang="en-US" sz="1200" dirty="0" err="1" smtClean="0"/>
              <a:t>Bã</a:t>
            </a:r>
            <a:r>
              <a:rPr lang="en-US" sz="1200" dirty="0" smtClean="0"/>
              <a:t> </a:t>
            </a:r>
            <a:r>
              <a:rPr lang="en-US" sz="1200" dirty="0" err="1" smtClean="0"/>
              <a:t>lá</a:t>
            </a:r>
            <a:r>
              <a:rPr lang="en-US" sz="1200" dirty="0" smtClean="0"/>
              <a:t> </a:t>
            </a:r>
            <a:r>
              <a:rPr lang="en-US" sz="1200" dirty="0" err="1" smtClean="0"/>
              <a:t>chàm</a:t>
            </a:r>
            <a:endParaRPr lang="en-US" sz="1200" dirty="0"/>
          </a:p>
        </p:txBody>
      </p:sp>
      <p:cxnSp>
        <p:nvCxnSpPr>
          <p:cNvPr id="23" name="Straight Arrow Connector 22"/>
          <p:cNvCxnSpPr/>
          <p:nvPr/>
        </p:nvCxnSpPr>
        <p:spPr>
          <a:xfrm rot="5400000">
            <a:off x="2599714" y="3343886"/>
            <a:ext cx="44096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8" descr="C:\Documents and Settings\HoVietDuc\Desktop\New Folder\IMG_0001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4953000"/>
            <a:ext cx="101599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2209800" y="2194810"/>
            <a:ext cx="1483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/>
              <a:t>Rửa</a:t>
            </a:r>
            <a:r>
              <a:rPr lang="en-US" sz="1200" dirty="0" smtClean="0"/>
              <a:t> </a:t>
            </a:r>
            <a:r>
              <a:rPr lang="en-US" sz="1200" dirty="0" err="1" smtClean="0"/>
              <a:t>sạch</a:t>
            </a:r>
            <a:endParaRPr lang="en-US" sz="1200" dirty="0" smtClean="0"/>
          </a:p>
          <a:p>
            <a:pPr algn="ctr"/>
            <a:r>
              <a:rPr lang="en-US" sz="1200" dirty="0" err="1" smtClean="0"/>
              <a:t>Ngâm</a:t>
            </a:r>
            <a:r>
              <a:rPr lang="en-US" sz="1200" dirty="0" smtClean="0"/>
              <a:t> </a:t>
            </a:r>
            <a:r>
              <a:rPr lang="en-US" sz="1200" dirty="0" err="1" smtClean="0"/>
              <a:t>nước</a:t>
            </a:r>
            <a:r>
              <a:rPr lang="en-US" sz="1200" dirty="0" smtClean="0"/>
              <a:t> (30-72h)</a:t>
            </a:r>
            <a:endParaRPr lang="en-US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3657600" y="2438400"/>
            <a:ext cx="1080745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Dịch</a:t>
            </a:r>
            <a:r>
              <a:rPr lang="en-US" sz="1600" dirty="0" smtClean="0"/>
              <a:t> </a:t>
            </a:r>
            <a:r>
              <a:rPr lang="en-US" sz="1600" dirty="0" err="1" smtClean="0"/>
              <a:t>nước</a:t>
            </a:r>
            <a:r>
              <a:rPr lang="en-US" sz="1600" dirty="0" smtClean="0"/>
              <a:t> </a:t>
            </a:r>
          </a:p>
          <a:p>
            <a:pPr algn="ctr"/>
            <a:r>
              <a:rPr lang="en-US" sz="1600" dirty="0" err="1" smtClean="0"/>
              <a:t>lá</a:t>
            </a:r>
            <a:r>
              <a:rPr lang="en-US" sz="1600" dirty="0" smtClean="0"/>
              <a:t> </a:t>
            </a:r>
            <a:r>
              <a:rPr lang="en-US" sz="1600" dirty="0" err="1" smtClean="0"/>
              <a:t>chàm</a:t>
            </a:r>
            <a:endParaRPr lang="en-US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4800600" y="27432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Thêm</a:t>
            </a:r>
            <a:r>
              <a:rPr lang="en-US" sz="1200" dirty="0" smtClean="0"/>
              <a:t> </a:t>
            </a:r>
            <a:r>
              <a:rPr lang="en-US" sz="1200" dirty="0" err="1" smtClean="0"/>
              <a:t>bazo</a:t>
            </a:r>
            <a:r>
              <a:rPr lang="en-US" sz="1200" dirty="0" smtClean="0"/>
              <a:t> </a:t>
            </a:r>
            <a:r>
              <a:rPr lang="en-US" sz="1200" dirty="0" err="1" smtClean="0"/>
              <a:t>xúc</a:t>
            </a:r>
            <a:r>
              <a:rPr lang="en-US" sz="1200" dirty="0" smtClean="0"/>
              <a:t> </a:t>
            </a:r>
            <a:r>
              <a:rPr lang="en-US" sz="1200" dirty="0" err="1" smtClean="0"/>
              <a:t>tác</a:t>
            </a:r>
            <a:r>
              <a:rPr lang="en-US" sz="1200" dirty="0" smtClean="0"/>
              <a:t>, </a:t>
            </a:r>
            <a:r>
              <a:rPr lang="en-US" sz="1200" dirty="0" err="1" smtClean="0"/>
              <a:t>tác</a:t>
            </a:r>
            <a:r>
              <a:rPr lang="en-US" sz="1200" dirty="0" smtClean="0"/>
              <a:t> </a:t>
            </a:r>
            <a:r>
              <a:rPr lang="en-US" sz="1200" dirty="0" err="1" smtClean="0"/>
              <a:t>nhân</a:t>
            </a:r>
            <a:endParaRPr lang="en-US" sz="1200" dirty="0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4876800" y="26670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096000" y="2438400"/>
            <a:ext cx="1433405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/>
              <a:t>Dịch</a:t>
            </a:r>
            <a:r>
              <a:rPr lang="en-US" sz="1600" dirty="0" smtClean="0"/>
              <a:t> </a:t>
            </a:r>
            <a:r>
              <a:rPr lang="en-US" sz="1600" dirty="0" err="1" smtClean="0"/>
              <a:t>nước</a:t>
            </a:r>
            <a:r>
              <a:rPr lang="en-US" sz="1600" dirty="0" smtClean="0"/>
              <a:t> </a:t>
            </a:r>
          </a:p>
          <a:p>
            <a:pPr algn="ctr"/>
            <a:r>
              <a:rPr lang="en-US" sz="1600" dirty="0" err="1" smtClean="0"/>
              <a:t>chứa</a:t>
            </a:r>
            <a:r>
              <a:rPr lang="en-US" sz="1600" dirty="0" smtClean="0"/>
              <a:t> </a:t>
            </a:r>
            <a:r>
              <a:rPr lang="en-US" sz="1600" dirty="0" err="1" smtClean="0"/>
              <a:t>bột</a:t>
            </a:r>
            <a:r>
              <a:rPr lang="en-US" sz="1600" dirty="0" smtClean="0"/>
              <a:t> </a:t>
            </a:r>
            <a:r>
              <a:rPr lang="en-US" sz="1600" dirty="0" err="1" smtClean="0"/>
              <a:t>chàm</a:t>
            </a:r>
            <a:endParaRPr lang="en-US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5791200" y="3810000"/>
            <a:ext cx="2165978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Bột</a:t>
            </a:r>
            <a:r>
              <a:rPr lang="en-US" sz="1600" dirty="0" smtClean="0"/>
              <a:t> </a:t>
            </a:r>
            <a:r>
              <a:rPr lang="en-US" sz="1600" dirty="0" err="1" smtClean="0"/>
              <a:t>chàm</a:t>
            </a:r>
            <a:r>
              <a:rPr lang="en-US" sz="1600" dirty="0" smtClean="0"/>
              <a:t> </a:t>
            </a:r>
            <a:r>
              <a:rPr lang="en-US" sz="1600" dirty="0" err="1" smtClean="0"/>
              <a:t>giàu</a:t>
            </a:r>
            <a:r>
              <a:rPr lang="en-US" sz="1600" dirty="0" smtClean="0"/>
              <a:t> </a:t>
            </a:r>
            <a:r>
              <a:rPr lang="en-US" sz="1600" dirty="0" err="1" smtClean="0"/>
              <a:t>indirubin</a:t>
            </a:r>
            <a:endParaRPr lang="en-US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6858000" y="3048000"/>
            <a:ext cx="10534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Lọc</a:t>
            </a:r>
            <a:r>
              <a:rPr lang="en-US" sz="1200" dirty="0" smtClean="0"/>
              <a:t>, </a:t>
            </a:r>
            <a:r>
              <a:rPr lang="en-US" sz="1200" dirty="0" err="1" smtClean="0"/>
              <a:t>rửa</a:t>
            </a:r>
            <a:r>
              <a:rPr lang="en-US" sz="1200" dirty="0" smtClean="0"/>
              <a:t> </a:t>
            </a:r>
            <a:r>
              <a:rPr lang="en-US" sz="1200" dirty="0" err="1" smtClean="0"/>
              <a:t>nước</a:t>
            </a:r>
            <a:endParaRPr lang="en-US" sz="1200" dirty="0" smtClean="0"/>
          </a:p>
          <a:p>
            <a:r>
              <a:rPr lang="en-US" sz="1200" dirty="0" err="1" smtClean="0"/>
              <a:t>Làm</a:t>
            </a:r>
            <a:r>
              <a:rPr lang="en-US" sz="1200" dirty="0" smtClean="0"/>
              <a:t> </a:t>
            </a:r>
            <a:r>
              <a:rPr lang="en-US" sz="1200" dirty="0" err="1" smtClean="0"/>
              <a:t>giàu</a:t>
            </a:r>
            <a:endParaRPr lang="en-US" sz="1200" dirty="0" smtClean="0"/>
          </a:p>
          <a:p>
            <a:r>
              <a:rPr lang="en-US" sz="1200" dirty="0" err="1" smtClean="0"/>
              <a:t>sấy</a:t>
            </a:r>
            <a:r>
              <a:rPr lang="en-US" sz="1200" dirty="0" smtClean="0"/>
              <a:t> </a:t>
            </a:r>
            <a:r>
              <a:rPr lang="en-US" sz="1200" dirty="0" err="1" smtClean="0"/>
              <a:t>khô</a:t>
            </a:r>
            <a:endParaRPr lang="en-US" sz="1200" dirty="0" smtClean="0"/>
          </a:p>
        </p:txBody>
      </p:sp>
      <p:cxnSp>
        <p:nvCxnSpPr>
          <p:cNvPr id="32" name="Straight Arrow Connector 31"/>
          <p:cNvCxnSpPr/>
          <p:nvPr/>
        </p:nvCxnSpPr>
        <p:spPr>
          <a:xfrm rot="5400000">
            <a:off x="6500904" y="3390106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286000" y="3810000"/>
            <a:ext cx="1218796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BỘT CHÀM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lowchart: Process 18"/>
          <p:cNvSpPr/>
          <p:nvPr/>
        </p:nvSpPr>
        <p:spPr>
          <a:xfrm>
            <a:off x="381000" y="2971800"/>
            <a:ext cx="8382000" cy="175260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8" descr="https://encrypted-tbn0.gstatic.com/images?q=tbn:ANd9GcRhS72hCQJOs9-sr6qqwxAtg-ulMkh-0Ye-59TvUt3c1wHSiJf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516" y="1676400"/>
            <a:ext cx="1402298" cy="1045781"/>
          </a:xfrm>
          <a:prstGeom prst="rect">
            <a:avLst/>
          </a:prstGeom>
          <a:noFill/>
        </p:spPr>
      </p:pic>
      <p:pic>
        <p:nvPicPr>
          <p:cNvPr id="3" name="Picture 28" descr="C:\Documents and Settings\HoVietDuc\Desktop\New Folder\IMG_0001 (6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1600200"/>
            <a:ext cx="1394373" cy="104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04800" y="2990250"/>
            <a:ext cx="1317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err="1" smtClean="0"/>
              <a:t>Strobilanthes</a:t>
            </a:r>
            <a:endParaRPr lang="en-US" sz="1600" b="1" i="1" dirty="0" smtClean="0"/>
          </a:p>
          <a:p>
            <a:pPr algn="ctr"/>
            <a:r>
              <a:rPr lang="en-US" sz="1600" b="1" i="1" dirty="0" err="1" smtClean="0"/>
              <a:t>cussia</a:t>
            </a:r>
            <a:endParaRPr lang="en-US" sz="16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2057400" y="2971800"/>
            <a:ext cx="152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Semi-synthesis of </a:t>
            </a:r>
            <a:r>
              <a:rPr lang="en-US" sz="1600" dirty="0" smtClean="0"/>
              <a:t>I</a:t>
            </a:r>
            <a:r>
              <a:rPr lang="en-US" sz="1600" b="1" dirty="0" smtClean="0"/>
              <a:t>OX</a:t>
            </a:r>
          </a:p>
          <a:p>
            <a:pPr algn="ctr"/>
            <a:r>
              <a:rPr lang="en-US" sz="1600" dirty="0" smtClean="0"/>
              <a:t>98% purity</a:t>
            </a:r>
          </a:p>
          <a:p>
            <a:pPr algn="ctr"/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4267200" y="3124200"/>
            <a:ext cx="2133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in vitro </a:t>
            </a:r>
            <a:r>
              <a:rPr lang="en-US" b="1" dirty="0" err="1" smtClean="0"/>
              <a:t>Cytotoxicity</a:t>
            </a:r>
            <a:r>
              <a:rPr lang="en-US" b="1" dirty="0" smtClean="0"/>
              <a:t> of  </a:t>
            </a:r>
            <a:r>
              <a:rPr lang="en-US" b="1" dirty="0" err="1" smtClean="0"/>
              <a:t>nano</a:t>
            </a:r>
            <a:r>
              <a:rPr lang="en-US" b="1" dirty="0" smtClean="0"/>
              <a:t> IOX</a:t>
            </a:r>
          </a:p>
          <a:p>
            <a:pPr algn="ctr"/>
            <a:r>
              <a:rPr lang="en-US" sz="1400" dirty="0" smtClean="0"/>
              <a:t>against 04 cancer cell lines (IC</a:t>
            </a:r>
            <a:r>
              <a:rPr lang="en-US" sz="1400" baseline="-25000" dirty="0" smtClean="0"/>
              <a:t>50</a:t>
            </a:r>
            <a:r>
              <a:rPr lang="en-US" sz="1400" dirty="0" smtClean="0"/>
              <a:t>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34200" y="3124200"/>
            <a:ext cx="1752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in vivo toxicity of  </a:t>
            </a:r>
            <a:r>
              <a:rPr lang="en-US" b="1" dirty="0" err="1" smtClean="0"/>
              <a:t>nano</a:t>
            </a:r>
            <a:r>
              <a:rPr lang="en-US" b="1" dirty="0" smtClean="0"/>
              <a:t> IOX</a:t>
            </a:r>
          </a:p>
          <a:p>
            <a:pPr algn="ctr"/>
            <a:r>
              <a:rPr lang="en-US" sz="1400" dirty="0" smtClean="0"/>
              <a:t>in mice bearing tumor induced by LLC</a:t>
            </a:r>
            <a:endParaRPr lang="en-US" sz="1400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1143000"/>
            <a:ext cx="1981200" cy="1793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0400" y="1426781"/>
            <a:ext cx="171805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ight Arrow 19"/>
          <p:cNvSpPr/>
          <p:nvPr/>
        </p:nvSpPr>
        <p:spPr>
          <a:xfrm>
            <a:off x="1752600" y="2264981"/>
            <a:ext cx="304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3962400" y="2209800"/>
            <a:ext cx="304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6629400" y="2264981"/>
            <a:ext cx="304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2286000" y="3810000"/>
          <a:ext cx="1130300" cy="838200"/>
        </p:xfrm>
        <a:graphic>
          <a:graphicData uri="http://schemas.openxmlformats.org/presentationml/2006/ole">
            <p:oleObj spid="_x0000_s21506" name="CS ChemDraw Drawing" r:id="rId7" imgW="1470279" imgH="1090802" progId="ChemDraw.Document.6.0">
              <p:embed/>
            </p:oleObj>
          </a:graphicData>
        </a:graphic>
      </p:graphicFrame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48400" y="4876800"/>
            <a:ext cx="2619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Chart 1"/>
          <p:cNvPicPr>
            <a:picLocks noChangeArrowheads="1"/>
          </p:cNvPicPr>
          <p:nvPr/>
        </p:nvPicPr>
        <p:blipFill>
          <a:blip r:embed="rId9"/>
          <a:srcRect l="-3314" t="-5544" r="-4216" b="-2887"/>
          <a:stretch>
            <a:fillRect/>
          </a:stretch>
        </p:blipFill>
        <p:spPr bwMode="auto">
          <a:xfrm>
            <a:off x="3200400" y="4800600"/>
            <a:ext cx="30384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itle 1"/>
          <p:cNvSpPr txBox="1">
            <a:spLocks/>
          </p:cNvSpPr>
          <p:nvPr/>
        </p:nvSpPr>
        <p:spPr>
          <a:xfrm>
            <a:off x="457200" y="274638"/>
            <a:ext cx="8229600" cy="7159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Thử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nghiệm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Sinh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học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20848"/>
            <a:ext cx="3886200" cy="613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66700"/>
            <a:ext cx="4195426" cy="6276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bố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8200"/>
            <a:ext cx="8001000" cy="416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477000" y="2971800"/>
            <a:ext cx="22860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Tác</a:t>
            </a:r>
            <a:r>
              <a:rPr lang="en-US" b="1" dirty="0" smtClean="0"/>
              <a:t> </a:t>
            </a:r>
            <a:r>
              <a:rPr lang="en-US" b="1" dirty="0" err="1" smtClean="0"/>
              <a:t>dụng</a:t>
            </a:r>
            <a:r>
              <a:rPr lang="en-US" b="1" dirty="0" smtClean="0"/>
              <a:t> </a:t>
            </a:r>
            <a:r>
              <a:rPr lang="en-US" b="1" dirty="0" err="1" smtClean="0"/>
              <a:t>chống</a:t>
            </a:r>
            <a:r>
              <a:rPr lang="en-US" b="1" dirty="0" smtClean="0"/>
              <a:t> </a:t>
            </a:r>
            <a:r>
              <a:rPr lang="en-US" b="1" dirty="0" err="1" smtClean="0"/>
              <a:t>ung</a:t>
            </a:r>
            <a:r>
              <a:rPr lang="en-US" b="1" dirty="0" smtClean="0"/>
              <a:t> </a:t>
            </a:r>
            <a:r>
              <a:rPr lang="en-US" b="1" dirty="0" err="1" smtClean="0"/>
              <a:t>thư</a:t>
            </a:r>
            <a:r>
              <a:rPr lang="en-US" b="1" dirty="0" smtClean="0"/>
              <a:t> </a:t>
            </a:r>
            <a:r>
              <a:rPr lang="en-US" b="1" dirty="0" err="1" smtClean="0"/>
              <a:t>máu</a:t>
            </a:r>
            <a:r>
              <a:rPr lang="en-US" b="1" dirty="0" smtClean="0"/>
              <a:t> in vitro</a:t>
            </a:r>
            <a:endParaRPr lang="en-US" b="1" dirty="0"/>
          </a:p>
        </p:txBody>
      </p:sp>
      <p:sp>
        <p:nvSpPr>
          <p:cNvPr id="7" name="Right Arrow 6"/>
          <p:cNvSpPr/>
          <p:nvPr/>
        </p:nvSpPr>
        <p:spPr>
          <a:xfrm>
            <a:off x="5943600" y="3124200"/>
            <a:ext cx="3048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flipH="1">
            <a:off x="1905000" y="5943600"/>
            <a:ext cx="304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29200"/>
            <a:ext cx="9144000" cy="1499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1147</Words>
  <Application>Microsoft Office PowerPoint</Application>
  <PresentationFormat>On-screen Show (4:3)</PresentationFormat>
  <Paragraphs>153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CS ChemDraw Drawing</vt:lpstr>
      <vt:lpstr>Hội thảo  Hỗ trợ công tác đăng ký Sở hữu trí tuệ</vt:lpstr>
      <vt:lpstr>Giới thiệu</vt:lpstr>
      <vt:lpstr>Bằng độc quyền GPHI </vt:lpstr>
      <vt:lpstr>Quy trình công nghệ điều chế và bán tổng hợp indirubin-3’-oxime từ lá chàm tươi</vt:lpstr>
      <vt:lpstr>Bằng sáng chế</vt:lpstr>
      <vt:lpstr>Quy trình công nghệ điều chế bột chàm giàu indirubin từ lá chàm tươi,  bán tổng hợp và tinh chế indirubin-3’-oxime 90%</vt:lpstr>
      <vt:lpstr>Slide 7</vt:lpstr>
      <vt:lpstr>Slide 8</vt:lpstr>
      <vt:lpstr>Các công trình công bố liên quan</vt:lpstr>
      <vt:lpstr>Slide 10</vt:lpstr>
      <vt:lpstr>Slide 11</vt:lpstr>
      <vt:lpstr>Chương trình Sáng tạo Việt</vt:lpstr>
      <vt:lpstr>“LEADERS IN INNOVATION FELLOWSHIPS” PROGRAMME Newton Fund Programme Vietnam 2016</vt:lpstr>
      <vt:lpstr>Slide 14</vt:lpstr>
      <vt:lpstr>THỰC PHẨM CHỨC NĂNG VINDOXIM</vt:lpstr>
      <vt:lpstr>Định hướng khai thác quyền SHTT</vt:lpstr>
      <vt:lpstr>ĐĂNG KÝ SHTT tại VIỆN HCTN</vt:lpstr>
      <vt:lpstr>ĐĂNG KÝ SHTT tại VIỆN HCTN 2 HUDAVIL</vt:lpstr>
      <vt:lpstr>Bài học kinh nghiệm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Windows7</dc:creator>
  <cp:lastModifiedBy>Windows7</cp:lastModifiedBy>
  <cp:revision>91</cp:revision>
  <dcterms:created xsi:type="dcterms:W3CDTF">2016-05-16T03:01:11Z</dcterms:created>
  <dcterms:modified xsi:type="dcterms:W3CDTF">2016-05-19T01:48:39Z</dcterms:modified>
</cp:coreProperties>
</file>